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379" r:id="rId2"/>
    <p:sldId id="387" r:id="rId3"/>
    <p:sldId id="376" r:id="rId4"/>
    <p:sldId id="300" r:id="rId5"/>
    <p:sldId id="370" r:id="rId6"/>
    <p:sldId id="297" r:id="rId7"/>
    <p:sldId id="289" r:id="rId8"/>
    <p:sldId id="310" r:id="rId9"/>
    <p:sldId id="271" r:id="rId10"/>
    <p:sldId id="325" r:id="rId11"/>
    <p:sldId id="375" r:id="rId12"/>
    <p:sldId id="371" r:id="rId13"/>
    <p:sldId id="374" r:id="rId14"/>
    <p:sldId id="342" r:id="rId15"/>
    <p:sldId id="363" r:id="rId16"/>
    <p:sldId id="313" r:id="rId17"/>
    <p:sldId id="314" r:id="rId18"/>
    <p:sldId id="430" r:id="rId19"/>
    <p:sldId id="431" r:id="rId20"/>
    <p:sldId id="315" r:id="rId21"/>
    <p:sldId id="429" r:id="rId22"/>
    <p:sldId id="382" r:id="rId23"/>
    <p:sldId id="428" r:id="rId24"/>
    <p:sldId id="380" r:id="rId25"/>
    <p:sldId id="361" r:id="rId26"/>
    <p:sldId id="321" r:id="rId27"/>
    <p:sldId id="317" r:id="rId28"/>
    <p:sldId id="318" r:id="rId29"/>
    <p:sldId id="383" r:id="rId30"/>
    <p:sldId id="384" r:id="rId31"/>
    <p:sldId id="355" r:id="rId32"/>
    <p:sldId id="356" r:id="rId33"/>
    <p:sldId id="357" r:id="rId34"/>
    <p:sldId id="358" r:id="rId35"/>
    <p:sldId id="324" r:id="rId36"/>
    <p:sldId id="360" r:id="rId37"/>
    <p:sldId id="304" r:id="rId38"/>
    <p:sldId id="386" r:id="rId39"/>
    <p:sldId id="388" r:id="rId40"/>
    <p:sldId id="391" r:id="rId41"/>
    <p:sldId id="393" r:id="rId42"/>
    <p:sldId id="394" r:id="rId43"/>
    <p:sldId id="433" r:id="rId44"/>
    <p:sldId id="434" r:id="rId45"/>
    <p:sldId id="378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D5"/>
    <a:srgbClr val="ED7D31"/>
    <a:srgbClr val="A1613D"/>
    <a:srgbClr val="093BDB"/>
    <a:srgbClr val="780000"/>
    <a:srgbClr val="180ED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3" autoAdjust="0"/>
  </p:normalViewPr>
  <p:slideViewPr>
    <p:cSldViewPr snapToGrid="0">
      <p:cViewPr varScale="1">
        <p:scale>
          <a:sx n="66" d="100"/>
          <a:sy n="66" d="100"/>
        </p:scale>
        <p:origin x="150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\Desktop\&#27605;&#19994;&#26448;&#26009;\7&#12289;&#22823;&#35770;&#25991;\0&#12289;&#23454;&#39564;&#32467;&#26524;\&#30149;&#20154;&#32454;&#20998;&#31867;-&#23454;&#39564;&#25968;&#25454;-&#21508;&#31181;&#22270;-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\Desktop\&#30149;&#20154;&#30456;&#20284;&#24230;\4&#12289;&#35770;&#25991;_ppt\8&#12289;&#27605;&#19994;_&#23567;&#35770;&#25991;\&#35770;&#25991;&#23454;&#39564;&#25968;&#25454;-&#22270;&#2068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\Desktop\&#30149;&#20154;&#30456;&#20284;&#24230;\4&#12289;&#35770;&#25991;_ppt\8&#12289;&#27605;&#19994;_&#23567;&#35770;&#25991;\&#35770;&#25991;&#23454;&#39564;&#25968;&#25454;-&#22270;&#2068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\Desktop\&#27605;&#19994;&#26448;&#26009;\7&#12289;&#22823;&#35770;&#25991;\0&#12289;&#23454;&#39564;&#32467;&#26524;\&#30149;&#20154;&#32454;&#20998;&#31867;-&#23454;&#39564;&#25968;&#25454;-&#21508;&#31181;&#22270;-v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I6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疾病领域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度量学习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i6领域细分类!$D$6</c:f>
              <c:strCache>
                <c:ptCount val="1"/>
                <c:pt idx="0">
                  <c:v>EucDis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i6领域细分类!$E$6:$L$6</c:f>
              <c:numCache>
                <c:formatCode>0.0000_);[Red]\(0.0000\)</c:formatCode>
                <c:ptCount val="8"/>
                <c:pt idx="0">
                  <c:v>0.76393986999999997</c:v>
                </c:pt>
                <c:pt idx="1">
                  <c:v>0.76770000000000005</c:v>
                </c:pt>
                <c:pt idx="2">
                  <c:v>0.77143702999999997</c:v>
                </c:pt>
                <c:pt idx="3">
                  <c:v>0.77393986999999997</c:v>
                </c:pt>
                <c:pt idx="4">
                  <c:v>0.76531788999999995</c:v>
                </c:pt>
                <c:pt idx="5">
                  <c:v>0.75863513000000005</c:v>
                </c:pt>
                <c:pt idx="6">
                  <c:v>0.74932781000000004</c:v>
                </c:pt>
                <c:pt idx="7">
                  <c:v>0.74076359000000003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i6领域细分类!$D$7</c:f>
              <c:strCache>
                <c:ptCount val="1"/>
                <c:pt idx="0">
                  <c:v>MahDis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i6领域细分类!$E$7:$L$7</c:f>
              <c:numCache>
                <c:formatCode>0.0000_);[Red]\(0.0000\)</c:formatCode>
                <c:ptCount val="8"/>
                <c:pt idx="0">
                  <c:v>0.77393986999999997</c:v>
                </c:pt>
                <c:pt idx="1">
                  <c:v>0.77370000000000005</c:v>
                </c:pt>
                <c:pt idx="2">
                  <c:v>0.77554332999999998</c:v>
                </c:pt>
                <c:pt idx="3">
                  <c:v>0.788344512</c:v>
                </c:pt>
                <c:pt idx="4">
                  <c:v>0.77542312999999996</c:v>
                </c:pt>
                <c:pt idx="5">
                  <c:v>0.75941541999999995</c:v>
                </c:pt>
                <c:pt idx="6">
                  <c:v>0.75283763000000004</c:v>
                </c:pt>
                <c:pt idx="7">
                  <c:v>0.75045127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i6领域细分类!$D$8</c:f>
              <c:strCache>
                <c:ptCount val="1"/>
                <c:pt idx="0">
                  <c:v>LS-ML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i6领域细分类!$E$8:$L$8</c:f>
              <c:numCache>
                <c:formatCode>0.0000_);[Red]\(0.0000\)</c:formatCode>
                <c:ptCount val="8"/>
                <c:pt idx="0">
                  <c:v>0.82036352000000001</c:v>
                </c:pt>
                <c:pt idx="1">
                  <c:v>0.81942784000000002</c:v>
                </c:pt>
                <c:pt idx="2">
                  <c:v>0.82469687999999997</c:v>
                </c:pt>
                <c:pt idx="3">
                  <c:v>0.82387734999999995</c:v>
                </c:pt>
                <c:pt idx="4">
                  <c:v>0.80916171000000003</c:v>
                </c:pt>
                <c:pt idx="5">
                  <c:v>0.80264153999999999</c:v>
                </c:pt>
                <c:pt idx="6">
                  <c:v>0.77294993000000001</c:v>
                </c:pt>
                <c:pt idx="7">
                  <c:v>0.77245936000000004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i6领域细分类!$D$9</c:f>
              <c:strCache>
                <c:ptCount val="1"/>
                <c:pt idx="0">
                  <c:v>MG-ML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i6领域细分类!$E$9:$L$9</c:f>
              <c:numCache>
                <c:formatCode>0.0000_);[Red]\(0.0000\)</c:formatCode>
                <c:ptCount val="8"/>
                <c:pt idx="0">
                  <c:v>0.83031105000000005</c:v>
                </c:pt>
                <c:pt idx="1">
                  <c:v>0.83432885000000001</c:v>
                </c:pt>
                <c:pt idx="2">
                  <c:v>0.83650106000000002</c:v>
                </c:pt>
                <c:pt idx="3">
                  <c:v>0.84391791999999999</c:v>
                </c:pt>
                <c:pt idx="4">
                  <c:v>0.82995735999999998</c:v>
                </c:pt>
                <c:pt idx="5">
                  <c:v>0.81997586</c:v>
                </c:pt>
                <c:pt idx="6">
                  <c:v>0.80921061000000005</c:v>
                </c:pt>
                <c:pt idx="7">
                  <c:v>0.80273691999999996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i6领域细分类!$D$10</c:f>
              <c:strCache>
                <c:ptCount val="1"/>
                <c:pt idx="0">
                  <c:v>AutoEncoder-DL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i6领域细分类!$E$10:$L$10</c:f>
              <c:numCache>
                <c:formatCode>0.0000_);[Red]\(0.0000\)</c:formatCode>
                <c:ptCount val="8"/>
                <c:pt idx="0">
                  <c:v>0.84572431000000003</c:v>
                </c:pt>
                <c:pt idx="1">
                  <c:v>0.84586654999999999</c:v>
                </c:pt>
                <c:pt idx="2">
                  <c:v>0.83702248000000001</c:v>
                </c:pt>
                <c:pt idx="3">
                  <c:v>0.82720294999999999</c:v>
                </c:pt>
                <c:pt idx="4">
                  <c:v>0.82120161000000003</c:v>
                </c:pt>
                <c:pt idx="5">
                  <c:v>0.80965818000000001</c:v>
                </c:pt>
                <c:pt idx="6">
                  <c:v>0.80572012999999998</c:v>
                </c:pt>
                <c:pt idx="7">
                  <c:v>0.79490839700000004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i6领域细分类!$D$11</c:f>
              <c:strCache>
                <c:ptCount val="1"/>
                <c:pt idx="0">
                  <c:v>Triplet(3)-DML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i6领域细分类!$E$11:$L$11</c:f>
              <c:numCache>
                <c:formatCode>0.0000_);[Red]\(0.0000\)</c:formatCode>
                <c:ptCount val="8"/>
                <c:pt idx="0">
                  <c:v>0.88585120449999999</c:v>
                </c:pt>
                <c:pt idx="1">
                  <c:v>0.88730906200000004</c:v>
                </c:pt>
                <c:pt idx="2">
                  <c:v>0.888455632</c:v>
                </c:pt>
                <c:pt idx="3">
                  <c:v>0.88327561850000003</c:v>
                </c:pt>
                <c:pt idx="4">
                  <c:v>0.87952151300000003</c:v>
                </c:pt>
                <c:pt idx="5">
                  <c:v>0.877031534</c:v>
                </c:pt>
                <c:pt idx="6">
                  <c:v>0.88033384400000003</c:v>
                </c:pt>
                <c:pt idx="7">
                  <c:v>0.87635611899999999</c:v>
                </c:pt>
              </c:numCache>
            </c:numRef>
          </c:val>
          <c:smooth val="1"/>
        </c:ser>
        <c:ser>
          <c:idx val="6"/>
          <c:order val="6"/>
          <c:tx>
            <c:strRef>
              <c:f>i6领域细分类!$D$12</c:f>
              <c:strCache>
                <c:ptCount val="1"/>
                <c:pt idx="0">
                  <c:v>Triplet(4)-DML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cat>
            <c:numRef>
              <c:f>i6领域细分类!$E$5:$L$5</c:f>
              <c:numCache>
                <c:formatCode>General</c:formatCode>
                <c:ptCount val="8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</c:numCache>
            </c:numRef>
          </c:cat>
          <c:val>
            <c:numRef>
              <c:f>i6领域细分类!$E$12:$L$12</c:f>
              <c:numCache>
                <c:formatCode>0.0000_);[Red]\(0.0000\)</c:formatCode>
                <c:ptCount val="8"/>
                <c:pt idx="0">
                  <c:v>0.88367752099999997</c:v>
                </c:pt>
                <c:pt idx="1">
                  <c:v>0.90026557100000004</c:v>
                </c:pt>
                <c:pt idx="2">
                  <c:v>0.91518025349999998</c:v>
                </c:pt>
                <c:pt idx="3">
                  <c:v>0.90749438999999998</c:v>
                </c:pt>
                <c:pt idx="4">
                  <c:v>0.908431718</c:v>
                </c:pt>
                <c:pt idx="5">
                  <c:v>0.90801897549999999</c:v>
                </c:pt>
                <c:pt idx="6">
                  <c:v>0.89443171799999999</c:v>
                </c:pt>
                <c:pt idx="7">
                  <c:v>0.89001897549999998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409552"/>
        <c:axId val="202410112"/>
      </c:lineChart>
      <c:catAx>
        <c:axId val="202409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800" b="1" i="0" u="none" strike="noStrike" kern="1200" cap="all" spc="120" normalizeH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en-US" altLang="zh-CN" sz="800" b="1" i="0" u="none" strike="noStrike" kern="1200" cap="all" spc="120" normalizeH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k近邻个数</a:t>
                </a:r>
              </a:p>
            </c:rich>
          </c:tx>
          <c:layout>
            <c:manualLayout>
              <c:xMode val="edge"/>
              <c:yMode val="edge"/>
              <c:x val="0.4683162826581373"/>
              <c:y val="0.90778789586782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800" b="1" i="0" u="none" strike="noStrike" kern="1200" cap="all" spc="120" normalizeH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410112"/>
        <c:crosses val="autoZero"/>
        <c:auto val="1"/>
        <c:lblAlgn val="ctr"/>
        <c:lblOffset val="100"/>
        <c:noMultiLvlLbl val="0"/>
      </c:catAx>
      <c:valAx>
        <c:axId val="202410112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800" b="1" i="0" u="none" strike="noStrike" kern="1200" cap="all" spc="120" normalizeH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en-US" altLang="zh-CN" sz="800" b="1" i="0" u="none" strike="noStrike" kern="1200" cap="all" spc="120" normalizeH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Accuracy</a:t>
                </a:r>
              </a:p>
            </c:rich>
          </c:tx>
          <c:layout>
            <c:manualLayout>
              <c:xMode val="edge"/>
              <c:yMode val="edge"/>
              <c:x val="2.8043339706819631E-2"/>
              <c:y val="0.439571493780668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800" b="1" i="0" u="none" strike="noStrike" kern="1200" cap="all" spc="120" normalizeH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409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74760730666201"/>
          <c:y val="8.1963619545300501E-2"/>
          <c:w val="0.53888862377051305"/>
          <c:h val="0.81606062017321401"/>
        </c:manualLayout>
      </c:layout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数据分布!$F$16:$F$20</c:f>
              <c:strCache>
                <c:ptCount val="5"/>
                <c:pt idx="0">
                  <c:v>I61</c:v>
                </c:pt>
                <c:pt idx="1">
                  <c:v>I63</c:v>
                </c:pt>
                <c:pt idx="2">
                  <c:v>I66</c:v>
                </c:pt>
                <c:pt idx="3">
                  <c:v>I67</c:v>
                </c:pt>
                <c:pt idx="4">
                  <c:v>I69</c:v>
                </c:pt>
              </c:strCache>
            </c:strRef>
          </c:cat>
          <c:val>
            <c:numRef>
              <c:f>数据分布!$G$16:$G$20</c:f>
              <c:numCache>
                <c:formatCode>General</c:formatCode>
                <c:ptCount val="5"/>
                <c:pt idx="0">
                  <c:v>253</c:v>
                </c:pt>
                <c:pt idx="1">
                  <c:v>1144</c:v>
                </c:pt>
                <c:pt idx="2">
                  <c:v>363</c:v>
                </c:pt>
                <c:pt idx="3">
                  <c:v>567</c:v>
                </c:pt>
                <c:pt idx="4">
                  <c:v>873</c:v>
                </c:pt>
              </c:numCache>
            </c:numRef>
          </c:val>
        </c:ser>
        <c:ser>
          <c:idx val="0"/>
          <c:order val="1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数据分布!$F$16:$F$20</c:f>
              <c:strCache>
                <c:ptCount val="5"/>
                <c:pt idx="0">
                  <c:v>I61</c:v>
                </c:pt>
                <c:pt idx="1">
                  <c:v>I63</c:v>
                </c:pt>
                <c:pt idx="2">
                  <c:v>I66</c:v>
                </c:pt>
                <c:pt idx="3">
                  <c:v>I67</c:v>
                </c:pt>
                <c:pt idx="4">
                  <c:v>I69</c:v>
                </c:pt>
              </c:strCache>
            </c:strRef>
          </c:cat>
          <c:val>
            <c:numRef>
              <c:f>数据分布!$G$16:$G$20</c:f>
              <c:numCache>
                <c:formatCode>General</c:formatCode>
                <c:ptCount val="5"/>
                <c:pt idx="0">
                  <c:v>253</c:v>
                </c:pt>
                <c:pt idx="1">
                  <c:v>1144</c:v>
                </c:pt>
                <c:pt idx="2">
                  <c:v>363</c:v>
                </c:pt>
                <c:pt idx="3">
                  <c:v>567</c:v>
                </c:pt>
                <c:pt idx="4">
                  <c:v>873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9013600572655696"/>
          <c:y val="0.179477338095414"/>
          <c:w val="0.12679869561759299"/>
          <c:h val="0.550032359237317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519356020668"/>
          <c:y val="7.2047353913396797E-2"/>
          <c:w val="0.50736910463511697"/>
          <c:h val="0.8236783519791119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/>
                      <a:t>I20</a:t>
                    </a:r>
                  </a:p>
                  <a:p>
                    <a:r>
                      <a:rPr lang="en-US" altLang="zh-CN"/>
                      <a:t>33%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CN"/>
                      <a:t>I21</a:t>
                    </a:r>
                  </a:p>
                  <a:p>
                    <a:r>
                      <a:rPr lang="en-US" altLang="zh-CN"/>
                      <a:t>10%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23315423391726E-3"/>
                  <c:y val="-0.13359099271469599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I24</a:t>
                    </a:r>
                  </a:p>
                  <a:p>
                    <a:r>
                      <a:rPr lang="en-US" altLang="zh-CN"/>
                      <a:t>16%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CN"/>
                      <a:t>I25</a:t>
                    </a:r>
                  </a:p>
                  <a:p>
                    <a:r>
                      <a:rPr lang="en-US" altLang="zh-CN"/>
                      <a:t>42%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数据分布!$J$16:$J$19</c:f>
              <c:strCache>
                <c:ptCount val="4"/>
                <c:pt idx="0">
                  <c:v>I20</c:v>
                </c:pt>
                <c:pt idx="1">
                  <c:v>I21</c:v>
                </c:pt>
                <c:pt idx="2">
                  <c:v>I24</c:v>
                </c:pt>
                <c:pt idx="3">
                  <c:v>I25</c:v>
                </c:pt>
              </c:strCache>
            </c:strRef>
          </c:cat>
          <c:val>
            <c:numRef>
              <c:f>数据分布!$K$16:$K$19</c:f>
              <c:numCache>
                <c:formatCode>General</c:formatCode>
                <c:ptCount val="4"/>
                <c:pt idx="0">
                  <c:v>1162</c:v>
                </c:pt>
                <c:pt idx="1">
                  <c:v>346</c:v>
                </c:pt>
                <c:pt idx="2">
                  <c:v>567</c:v>
                </c:pt>
                <c:pt idx="3">
                  <c:v>1474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5992234218145405"/>
          <c:y val="0.18752053612689101"/>
          <c:w val="9.4798118985126897E-2"/>
          <c:h val="0.577408932670027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疾病领域间(I6-I2)迁移学习-对比实验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076231227692319"/>
          <c:y val="9.3316211010104413E-2"/>
          <c:w val="0.85164179969347087"/>
          <c:h val="0.72818244285987854"/>
        </c:manualLayout>
      </c:layout>
      <c:lineChart>
        <c:grouping val="standard"/>
        <c:varyColors val="0"/>
        <c:ser>
          <c:idx val="0"/>
          <c:order val="0"/>
          <c:tx>
            <c:strRef>
              <c:f>'I6---I2迁移学习'!$F$4</c:f>
              <c:strCache>
                <c:ptCount val="1"/>
                <c:pt idx="0">
                  <c:v>PSL(I6-I2)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'I6---I2迁移学习'!$G$3:$N$3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400</c:v>
                </c:pt>
              </c:numCache>
            </c:numRef>
          </c:cat>
          <c:val>
            <c:numRef>
              <c:f>'I6---I2迁移学习'!$G$4:$N$4</c:f>
              <c:numCache>
                <c:formatCode>0.0000_);[Red]\(0.0000\)</c:formatCode>
                <c:ptCount val="8"/>
                <c:pt idx="0">
                  <c:v>0.76957920000000002</c:v>
                </c:pt>
                <c:pt idx="1">
                  <c:v>0.76968420000000004</c:v>
                </c:pt>
                <c:pt idx="2">
                  <c:v>0.76792000000000005</c:v>
                </c:pt>
                <c:pt idx="3">
                  <c:v>0.77249429999999997</c:v>
                </c:pt>
                <c:pt idx="4">
                  <c:v>0.77453105</c:v>
                </c:pt>
                <c:pt idx="5">
                  <c:v>0.77974303</c:v>
                </c:pt>
                <c:pt idx="6">
                  <c:v>0.79172724000000005</c:v>
                </c:pt>
                <c:pt idx="7">
                  <c:v>0.80523354000000003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'I6---I2迁移学习'!$F$5</c:f>
              <c:strCache>
                <c:ptCount val="1"/>
                <c:pt idx="0">
                  <c:v>直接迁移(I6-I2)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'I6---I2迁移学习'!$G$3:$N$3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400</c:v>
                </c:pt>
              </c:numCache>
            </c:numRef>
          </c:cat>
          <c:val>
            <c:numRef>
              <c:f>'I6---I2迁移学习'!$G$5:$N$5</c:f>
              <c:numCache>
                <c:formatCode>0.0000_);[Red]\(0.0000\)</c:formatCode>
                <c:ptCount val="8"/>
                <c:pt idx="0">
                  <c:v>0.77794359999999996</c:v>
                </c:pt>
                <c:pt idx="1">
                  <c:v>0.77794359999999996</c:v>
                </c:pt>
                <c:pt idx="2">
                  <c:v>0.77794359999999996</c:v>
                </c:pt>
                <c:pt idx="3">
                  <c:v>0.77794359999999996</c:v>
                </c:pt>
                <c:pt idx="4">
                  <c:v>0.77794359999999996</c:v>
                </c:pt>
                <c:pt idx="5">
                  <c:v>0.77794359999999996</c:v>
                </c:pt>
                <c:pt idx="6">
                  <c:v>0.77794359999999996</c:v>
                </c:pt>
                <c:pt idx="7">
                  <c:v>0.77794359999999996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'I6---I2迁移学习'!$F$6</c:f>
              <c:strCache>
                <c:ptCount val="1"/>
                <c:pt idx="0">
                  <c:v>LSML(I2)   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'I6---I2迁移学习'!$G$3:$N$3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400</c:v>
                </c:pt>
              </c:numCache>
            </c:numRef>
          </c:cat>
          <c:val>
            <c:numRef>
              <c:f>'I6---I2迁移学习'!$G$6:$N$6</c:f>
              <c:numCache>
                <c:formatCode>0.0000_);[Red]\(0.0000\)</c:formatCode>
                <c:ptCount val="8"/>
                <c:pt idx="0">
                  <c:v>0.672238</c:v>
                </c:pt>
                <c:pt idx="1">
                  <c:v>0.68456300000000003</c:v>
                </c:pt>
                <c:pt idx="2">
                  <c:v>0.73225538999999995</c:v>
                </c:pt>
                <c:pt idx="3">
                  <c:v>0.76428828999999998</c:v>
                </c:pt>
                <c:pt idx="4">
                  <c:v>0.77796946</c:v>
                </c:pt>
                <c:pt idx="5">
                  <c:v>0.80303687999999995</c:v>
                </c:pt>
                <c:pt idx="6">
                  <c:v>0.81149729999999998</c:v>
                </c:pt>
                <c:pt idx="7">
                  <c:v>0.82872184999999998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'I6---I2迁移学习'!$F$7</c:f>
              <c:strCache>
                <c:ptCount val="1"/>
                <c:pt idx="0">
                  <c:v>Mah(I2） 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'I6---I2迁移学习'!$G$3:$N$3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400</c:v>
                </c:pt>
              </c:numCache>
            </c:numRef>
          </c:cat>
          <c:val>
            <c:numRef>
              <c:f>'I6---I2迁移学习'!$G$7:$N$7</c:f>
              <c:numCache>
                <c:formatCode>0.0000_);[Red]\(0.0000\)</c:formatCode>
                <c:ptCount val="8"/>
                <c:pt idx="0">
                  <c:v>0.65636236000000003</c:v>
                </c:pt>
                <c:pt idx="1">
                  <c:v>0.68356300000000003</c:v>
                </c:pt>
                <c:pt idx="2">
                  <c:v>0.71324573999999996</c:v>
                </c:pt>
                <c:pt idx="3">
                  <c:v>0.72564638000000004</c:v>
                </c:pt>
                <c:pt idx="4">
                  <c:v>0.74495838000000003</c:v>
                </c:pt>
                <c:pt idx="5">
                  <c:v>0.77878749000000003</c:v>
                </c:pt>
                <c:pt idx="6">
                  <c:v>0.79053688</c:v>
                </c:pt>
                <c:pt idx="7">
                  <c:v>0.79394653000000004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'I6---I2迁移学习'!$F$8</c:f>
              <c:strCache>
                <c:ptCount val="1"/>
                <c:pt idx="0">
                  <c:v>Euc(I2) 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miter lim="800000"/>
              </a:ln>
              <a:effectLst/>
            </c:spPr>
          </c:marker>
          <c:cat>
            <c:numRef>
              <c:f>'I6---I2迁移学习'!$G$3:$N$3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400</c:v>
                </c:pt>
              </c:numCache>
            </c:numRef>
          </c:cat>
          <c:val>
            <c:numRef>
              <c:f>'I6---I2迁移学习'!$G$8:$N$8</c:f>
              <c:numCache>
                <c:formatCode>0.0000_);[Red]\(0.0000\)</c:formatCode>
                <c:ptCount val="8"/>
                <c:pt idx="0">
                  <c:v>0.64557830000000005</c:v>
                </c:pt>
                <c:pt idx="1">
                  <c:v>0.65937829999999997</c:v>
                </c:pt>
                <c:pt idx="2">
                  <c:v>0.70516272000000002</c:v>
                </c:pt>
                <c:pt idx="3">
                  <c:v>0.72050713</c:v>
                </c:pt>
                <c:pt idx="4">
                  <c:v>0.73536539999999995</c:v>
                </c:pt>
                <c:pt idx="5">
                  <c:v>0.76115548</c:v>
                </c:pt>
                <c:pt idx="6">
                  <c:v>0.78058497999999998</c:v>
                </c:pt>
                <c:pt idx="7">
                  <c:v>0.78942783999999999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110112"/>
        <c:axId val="365110672"/>
      </c:lineChart>
      <c:catAx>
        <c:axId val="36511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b="1"/>
                  <a:t>目标领域训练集数据规模</a:t>
                </a:r>
                <a:endParaRPr lang="en-US" altLang="zh-CN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5110672"/>
        <c:crosses val="autoZero"/>
        <c:auto val="1"/>
        <c:lblAlgn val="ctr"/>
        <c:lblOffset val="100"/>
        <c:noMultiLvlLbl val="0"/>
      </c:catAx>
      <c:valAx>
        <c:axId val="365110672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Accuracy</a:t>
                </a:r>
                <a:endParaRPr lang="zh-CN" altLang="en-US" b="1"/>
              </a:p>
            </c:rich>
          </c:tx>
          <c:layout>
            <c:manualLayout>
              <c:xMode val="edge"/>
              <c:yMode val="edge"/>
              <c:x val="1.0473945195370418E-2"/>
              <c:y val="0.418808995525676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511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121323583382418"/>
          <c:y val="0.92754638016489388"/>
          <c:w val="0.79820435343346641"/>
          <c:h val="5.12532061055010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374E4-EAC8-490D-AB80-7FE02B096AB8}" type="datetimeFigureOut">
              <a:rPr lang="zh-CN" altLang="en-US" smtClean="0"/>
              <a:t>2017/3/29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0A298-D958-4352-AFCC-6627FEECC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7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ibm/cn/cognitive/outthink/healthcare/?cm_mmc=Search_Baidu-_-9.1%C2%A0MO%C2%A0Mktg%C2%A0Plan%C2%A0Unknown-_-CN_CN-_-xsl9LCMG&amp;cm_mmca1=000005IG&amp;cm_mmca2=1000358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各位老师好，我开题报告的题目是</a:t>
            </a:r>
            <a:r>
              <a:rPr lang="en-US" altLang="zh-CN" dirty="0" smtClean="0"/>
              <a:t>---</a:t>
            </a:r>
          </a:p>
          <a:p>
            <a:r>
              <a:rPr lang="zh-CN" altLang="en-US" dirty="0" smtClean="0"/>
              <a:t>导师是</a:t>
            </a:r>
            <a:r>
              <a:rPr lang="en-US" altLang="zh-CN" dirty="0" smtClean="0"/>
              <a:t>--</a:t>
            </a:r>
          </a:p>
          <a:p>
            <a:r>
              <a:rPr lang="zh-CN" altLang="en-US" dirty="0" smtClean="0"/>
              <a:t>指导老师是</a:t>
            </a:r>
            <a:r>
              <a:rPr lang="en-US" altLang="zh-CN" dirty="0" smtClean="0"/>
              <a:t>--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3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8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979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基于词典的方法主要通过字符串匹配实现实体识别, 但对词典有很强的依赖性。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在国外, 英文医疗实体识别日趋成熟, 可供参考的资料也都比较详 实 , 最 著 名 的 词 典 包 括 国 际 疾 病 分 类 ICD-10 [6] (International Classification of Diseases-10)、医学一体化语言 UMLS [7] Unified Medical Language System)和医学主题词表 MeSH [8] (Medical Subject Headings)。在中文方面, 国内研究还较少, 可供使用的资源也相对匮乏。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在基于启发式规则的方法方面, Kraus 等 [9] 针对大学医疗系统的临床记录, 通过构建正则表达式对其中提及的药品、剂量、服用方法等信息进行识别。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目前比较流行的是基于机器学习的方法。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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 (Y, X)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是任意定义的以 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为参数关于观察序列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和标签序列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的特征函数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般可以通过最大化对数似然值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得出模型参数估计</a:t>
            </a:r>
          </a:p>
          <a:p>
            <a:endParaRPr lang="zh-CN" altLang="en-US" sz="10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0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基于词典的方法主要通过字符串匹配实现实体识别, 但对词典有很强的依赖性。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在国外, 英文医疗实体识别日趋成熟, 可供参考的资料也都比较详 实 , 最 著 名 的 词 典 包 括 国 际 疾 病 分 类 ICD-10 [6] (International Classification of Diseases-10)、医学一体化语言 UMLS [7] Unified Medical Language System)和医学主题词表 MeSH [8] (Medical Subject Headings)。在中文方面, 国内研究还较少, 可供使用的资源也相对匮乏。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在基于启发式规则的方法方面, Kraus 等 [9] 针对大学医疗系统的临床记录, 通过构建正则表达式对其中提及的药品、剂量、服用方法等信息进行识别。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目前比较流行的是基于机器学习的方法。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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 (Y, X)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是任意定义的以 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为参数关于观察序列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和标签序列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的特征函数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般可以通过最大化对数似然值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得出模型参数估计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749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29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6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07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4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0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4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119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23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30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给出定义</a:t>
            </a:r>
            <a:endParaRPr lang="en-US" altLang="zh-CN" dirty="0" smtClean="0"/>
          </a:p>
          <a:p>
            <a:r>
              <a:rPr lang="zh-CN" altLang="en-US" dirty="0" smtClean="0"/>
              <a:t>迁移学习 </a:t>
            </a:r>
            <a:r>
              <a:rPr lang="en-US" altLang="zh-CN" dirty="0" smtClean="0"/>
              <a:t>: </a:t>
            </a:r>
            <a:r>
              <a:rPr lang="zh-CN" altLang="en-US" dirty="0" smtClean="0"/>
              <a:t>一个系统的能力，认识和应用知识和技能在以前的领域</a:t>
            </a:r>
            <a:r>
              <a:rPr lang="en-US" altLang="zh-CN" dirty="0" smtClean="0"/>
              <a:t>/</a:t>
            </a:r>
            <a:r>
              <a:rPr lang="zh-CN" altLang="en-US" dirty="0" smtClean="0"/>
              <a:t>任务，以新的任务</a:t>
            </a:r>
            <a:r>
              <a:rPr lang="en-US" altLang="zh-CN" dirty="0" smtClean="0"/>
              <a:t>/</a:t>
            </a:r>
            <a:r>
              <a:rPr lang="zh-CN" altLang="en-US" dirty="0" smtClean="0"/>
              <a:t>域，共享一些共性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1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、重新加权一些在目标域中使用的源域中的标记数据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2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、找到一个“好”的特征表示，减少源和目标域之间的差异或最大限度地减少模型的误差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</a:rPr>
              <a:t>3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</a:rPr>
              <a:t>、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发现源域和目标域之间的共享参数或先验模型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4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</a:rPr>
              <a:t>、建立源域和目标域之间的关系知识的映射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82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3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Frobenius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范数，即矩阵元素绝对值的平方和再开平方，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调用函数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norm(A, ’fro‘)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88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p>
                    </m:sSub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代表判断目标领域中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两个病人的相似性，其判断方式如公式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(9)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;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</m:acc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是将所有领域的度量矩阵向量化表示；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𝑡𝑟</m:t>
                    </m:r>
                    <m:d>
                      <m:d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</m:d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约束是为了保证疾病领域间关系矩阵</a:t>
                </a:r>
                <a14:m>
                  <m:oMath xmlns:m="http://schemas.openxmlformats.org/officeDocument/2006/math">
                    <m:r>
                      <a:rPr lang="zh-CN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的规模，以防止其得到一个退化解</a:t>
                </a:r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Ω=</m:t>
                      </m:r>
                      <m:d>
                        <m:d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α</m:t>
                                </m:r>
                                <m:sSub>
                                  <m:sSub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zh-CN" altLang="zh-CN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𝑗,𝑘</a:t>
                </a:r>
                <a:r>
                  <a:rPr lang="zh-CN" altLang="zh-CN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^𝑚 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代表判断目标领域中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两个病人的相似性，其判断方式如公式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(9)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;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∑ ̃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是将所有领域的度量矩阵向量化表示；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𝑡𝑟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Ω)=1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约束是为了保证疾病领域间关系矩阵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Ω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的规模，以防止其得到一个退化解</a:t>
                </a:r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Ω=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(■8(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αI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m−1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&amp;ω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m@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T&amp;ω))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8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30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5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96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16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325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zh-CN" altLang="en-US" sz="1200" dirty="0" smtClean="0"/>
              <a:t>为什么不做其他不相关领域：特征构造不同</a:t>
            </a:r>
            <a:endParaRPr lang="en-US" altLang="zh-CN" sz="1200" dirty="0" smtClean="0"/>
          </a:p>
          <a:p>
            <a:pPr hangingPunct="0"/>
            <a:endParaRPr lang="en-US" altLang="zh-CN" sz="1200" dirty="0" smtClean="0"/>
          </a:p>
          <a:p>
            <a:pPr hangingPunct="0"/>
            <a:r>
              <a:rPr lang="zh-CN" altLang="zh-CN" sz="1200" dirty="0" smtClean="0"/>
              <a:t>脑血管疾病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I6 </a:t>
            </a:r>
            <a:r>
              <a:rPr lang="zh-CN" altLang="zh-CN" sz="1200" dirty="0" smtClean="0"/>
              <a:t>数据分布</a:t>
            </a:r>
            <a:endParaRPr lang="en-US" altLang="zh-CN" sz="1200" dirty="0" smtClean="0"/>
          </a:p>
          <a:p>
            <a:pPr hangingPunct="0"/>
            <a:r>
              <a:rPr lang="zh-CN" altLang="zh-CN" sz="1200" dirty="0" smtClean="0"/>
              <a:t>缺血性心脏病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I2 </a:t>
            </a:r>
            <a:r>
              <a:rPr lang="zh-CN" altLang="zh-CN" sz="1200" dirty="0" smtClean="0"/>
              <a:t>数据分布</a:t>
            </a:r>
            <a:endParaRPr lang="en-US" altLang="zh-CN" sz="1200" dirty="0" smtClean="0"/>
          </a:p>
          <a:p>
            <a:pPr hangingPunct="0"/>
            <a:endParaRPr lang="en-US" altLang="zh-CN" sz="1200" dirty="0" smtClean="0"/>
          </a:p>
          <a:p>
            <a:pPr hangingPunct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从图中可以看出，随着目标领域训练数据量的增加，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准确率在逐渐上升，而直接迁移的方式只与源疾病领域的训练数据规模有关，而和目标领域的训练数据无关，直接迁移的准确率与领域间的关系直接相关，而无法通过目标领域的数据进行学习，所以这种方法因为其表现不稳定而受限。</a:t>
            </a:r>
            <a:endParaRPr lang="zh-CN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89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60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3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38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为什么要选择检索系统落地？</a:t>
            </a:r>
            <a:endParaRPr lang="en-US" altLang="zh-CN" dirty="0" smtClean="0"/>
          </a:p>
          <a:p>
            <a:r>
              <a:rPr lang="zh-CN" altLang="en-US" smtClean="0"/>
              <a:t>和无讼公司一样的想法，可以更多的收集训练样本，收集医生反馈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684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7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什么是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EHR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数据量的庞大和产生速度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是我们可以研究在医疗进行人工智能研究的一个 动机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认知商业新时代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Waston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的六大挑战：智能医疗挑战</a:t>
            </a: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73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随着医疗大数据的发展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EHR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的医疗应用（包括病例检索系统、辅助诊疗系统）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7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IBM TJ Watson Research Center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wangfei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等人提出了一种基于异构数据的全监督病人相似度方案。该方案将专家的输入作为监督信息，将病人相似度问题形式化为一个全监督度量学习问题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斯坦福大学的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Assaf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Gottlieb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等人在不同维度上构造了一个包含有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种相似度度量的病人相似度方案。其中有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种度量用来计算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种度量来计算用药相似度，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中度量来计算血检结果相似度，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中度量来计算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种度量来计算年龄相似度，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中度量来计算性别相似度。所有这些度量都被规范到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[0,1]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区间内。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IBM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Almaden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Research Center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Tanveer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Syeda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-Mahmood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提出一种多维度时间敏感的融合相似度计算方案。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IBM TJ Watson Research Center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Jimeng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Sun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提出了无监督的病例相似度计算方法。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这类学习方式又称作流形学习，其主要的思想是学习的一种潜在的低维流形的几何关系（如距离），使得观察到的大部分数据之间的关系得到保持。这类方式与数据降维有很大关系，不是本次的研究重点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5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度量方式与医疗业务是一种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9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581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A298-D958-4352-AFCC-6627FEECC8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4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64" y="2486345"/>
            <a:ext cx="8866598" cy="737830"/>
          </a:xfrm>
        </p:spPr>
        <p:txBody>
          <a:bodyPr anchor="b">
            <a:normAutofit/>
          </a:bodyPr>
          <a:lstStyle>
            <a:lvl1pPr algn="ctr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2822" y="3602038"/>
            <a:ext cx="3398178" cy="143229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85800" y="3459340"/>
            <a:ext cx="7829550" cy="1"/>
          </a:xfrm>
          <a:prstGeom prst="line">
            <a:avLst/>
          </a:prstGeom>
          <a:ln w="57150">
            <a:solidFill>
              <a:srgbClr val="0F93D5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72142" y="1116085"/>
            <a:ext cx="7999716" cy="1"/>
          </a:xfrm>
          <a:prstGeom prst="line">
            <a:avLst/>
          </a:prstGeom>
          <a:ln w="57150">
            <a:solidFill>
              <a:srgbClr val="0F93D5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37046"/>
            <a:ext cx="7886700" cy="682838"/>
          </a:xfrm>
        </p:spPr>
        <p:txBody>
          <a:bodyPr>
            <a:norm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72142" y="1119884"/>
            <a:ext cx="7999716" cy="1"/>
          </a:xfrm>
          <a:prstGeom prst="line">
            <a:avLst/>
          </a:prstGeom>
          <a:ln w="57150">
            <a:solidFill>
              <a:srgbClr val="0F93D5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>
            <a:norm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00435"/>
            <a:ext cx="7886700" cy="435133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72142" y="1119884"/>
            <a:ext cx="7999716" cy="1"/>
          </a:xfrm>
          <a:prstGeom prst="line">
            <a:avLst/>
          </a:prstGeom>
          <a:ln w="57150">
            <a:solidFill>
              <a:srgbClr val="0F93D5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4262-B94A-4C2E-BBE3-D6DA8E1B33BE}" type="datetimeFigureOut">
              <a:rPr lang="zh-CN" altLang="en-US" smtClean="0"/>
              <a:t>2017/3/29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02CD3-6371-421D-AB7F-C39A826DE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4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40.wmf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471990" y="3853452"/>
            <a:ext cx="2792201" cy="1569632"/>
          </a:xfrm>
          <a:prstGeom prst="rect">
            <a:avLst/>
          </a:prstGeom>
        </p:spPr>
        <p:txBody>
          <a:bodyPr vert="horz" wrap="square" lIns="91411" tIns="45706" rIns="91411" bIns="45706" rtlCol="0" anchor="ctr">
            <a:spAutoFit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中国科学院软件研究所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软件工程技术研究开发中心</a:t>
            </a:r>
            <a:r>
              <a:rPr lang="en-US" altLang="zh-CN" sz="1600" dirty="0">
                <a:cs typeface="Arial" panose="020B0604020202020204" pitchFamily="34" charset="0"/>
              </a:rPr>
              <a:t/>
            </a:r>
            <a:br>
              <a:rPr lang="en-US" altLang="zh-CN" sz="1600" dirty="0">
                <a:cs typeface="Arial" panose="020B0604020202020204" pitchFamily="34" charset="0"/>
              </a:rPr>
            </a:b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2017.03.29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5"/>
          <p:cNvSpPr>
            <a:spLocks noGrp="1"/>
          </p:cNvSpPr>
          <p:nvPr>
            <p:ph type="ctrTitle"/>
          </p:nvPr>
        </p:nvSpPr>
        <p:spPr>
          <a:xfrm>
            <a:off x="730463" y="1210130"/>
            <a:ext cx="7769465" cy="17546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基于深度学习的病人</a:t>
            </a:r>
            <a:r>
              <a:rPr lang="zh-CN" altLang="en-US" dirty="0"/>
              <a:t>相似性</a:t>
            </a:r>
            <a:r>
              <a:rPr lang="zh-CN" altLang="en-US" dirty="0" smtClean="0"/>
              <a:t>度量及应用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技术交流</a:t>
            </a:r>
            <a:r>
              <a:rPr lang="zh-CN" altLang="en-US" dirty="0"/>
              <a:t>分享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8">
        <p:fade/>
      </p:transition>
    </mc:Choice>
    <mc:Fallback xmlns="">
      <p:transition spd="med" advTm="74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72142" y="1158276"/>
            <a:ext cx="801204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以实验所用的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住院数据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【1】30418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个病人，共有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37544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条住院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记录；平均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每人住院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1.234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次，最多住院次数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次。住院记录的年数跨度从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不等；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【2】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诊断记录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652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783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条；化验记录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10,415,987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条；用药记录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130,975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条；主诉记录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份；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1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zh-CN" sz="18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健康数据与</a:t>
            </a:r>
            <a:r>
              <a:rPr lang="zh-CN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病人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画像</a:t>
            </a:r>
            <a:r>
              <a:rPr lang="en-US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  </a:t>
            </a:r>
            <a:r>
              <a:rPr lang="zh-CN" altLang="en-US" sz="1800" dirty="0" smtClean="0">
                <a:solidFill>
                  <a:prstClr val="black"/>
                </a:solidFill>
              </a:rPr>
              <a:t>数据描述</a:t>
            </a:r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5466537" y="4058191"/>
            <a:ext cx="2561712" cy="2260758"/>
            <a:chOff x="5391807" y="3092492"/>
            <a:chExt cx="2386964" cy="23777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5391807" y="5131731"/>
                  <a:ext cx="23620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𝒂𝒕𝒊𝒆𝒏𝒕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𝑭𝒆𝒂𝒕𝒖𝒓𝒆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/>
                              </a:rPr>
                              <m:t>𝒐𝒗𝒆𝒓𝒂𝒍𝒍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i="1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1807" y="5131731"/>
                  <a:ext cx="2362057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36" name="直接箭头连接符 35"/>
            <p:cNvCxnSpPr>
              <a:stCxn id="38" idx="2"/>
              <a:endCxn id="35" idx="0"/>
            </p:cNvCxnSpPr>
            <p:nvPr/>
          </p:nvCxnSpPr>
          <p:spPr>
            <a:xfrm>
              <a:off x="6572836" y="4511882"/>
              <a:ext cx="0" cy="619849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5391807" y="3092492"/>
              <a:ext cx="2386964" cy="1419390"/>
              <a:chOff x="5699516" y="2882695"/>
              <a:chExt cx="2386964" cy="1419390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5699516" y="2882695"/>
                <a:ext cx="2362057" cy="141939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699516" y="2971660"/>
                <a:ext cx="23869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、处理结构化特征项</a:t>
                </a:r>
                <a:endPara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细分类，离散化等</a:t>
                </a:r>
                <a:r>
                  <a:rPr lang="en-US" altLang="zh-CN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并使用医疗规则和统计规则计算特征值</a:t>
                </a: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718418" y="3604749"/>
                <a:ext cx="236806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、处理非结构化特征项</a:t>
                </a:r>
                <a:endPara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实体识别医疗文本特征</a:t>
                </a:r>
                <a:r>
                  <a:rPr lang="en-US" altLang="zh-CN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并使用</a:t>
                </a:r>
                <a:r>
                  <a:rPr lang="zh-CN" altLang="en-US" sz="1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医疗语料等计算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特征值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800429" y="3132325"/>
            <a:ext cx="1619374" cy="575286"/>
            <a:chOff x="5568513" y="1507404"/>
            <a:chExt cx="1654469" cy="723181"/>
          </a:xfrm>
        </p:grpSpPr>
        <p:sp>
          <p:nvSpPr>
            <p:cNvPr id="49" name="椭圆形标注 48"/>
            <p:cNvSpPr/>
            <p:nvPr/>
          </p:nvSpPr>
          <p:spPr>
            <a:xfrm>
              <a:off x="5631294" y="1507404"/>
              <a:ext cx="1461168" cy="723181"/>
            </a:xfrm>
            <a:prstGeom prst="wedgeEllipseCallout">
              <a:avLst>
                <a:gd name="adj1" fmla="val 31988"/>
                <a:gd name="adj2" fmla="val 107208"/>
              </a:avLst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568513" y="1620678"/>
              <a:ext cx="1654469" cy="541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结构化医疗</a:t>
              </a:r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endPara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细分类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2174" y="3083206"/>
            <a:ext cx="1434958" cy="699927"/>
            <a:chOff x="7044419" y="1459928"/>
            <a:chExt cx="1529089" cy="830411"/>
          </a:xfrm>
        </p:grpSpPr>
        <p:sp>
          <p:nvSpPr>
            <p:cNvPr id="52" name="椭圆形标注 51"/>
            <p:cNvSpPr/>
            <p:nvPr/>
          </p:nvSpPr>
          <p:spPr>
            <a:xfrm>
              <a:off x="7044419" y="1459928"/>
              <a:ext cx="1513427" cy="830411"/>
            </a:xfrm>
            <a:prstGeom prst="wedgeEllipseCallout">
              <a:avLst>
                <a:gd name="adj1" fmla="val -46618"/>
                <a:gd name="adj2" fmla="val 83102"/>
              </a:avLst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086651" y="1665222"/>
              <a:ext cx="1486857" cy="511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非结构化医疗特征</a:t>
              </a:r>
            </a:p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识别并提取</a:t>
              </a:r>
              <a:endPara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下箭头 53"/>
          <p:cNvSpPr/>
          <p:nvPr/>
        </p:nvSpPr>
        <p:spPr>
          <a:xfrm rot="16200000">
            <a:off x="4237715" y="4119832"/>
            <a:ext cx="487996" cy="911163"/>
          </a:xfrm>
          <a:prstGeom prst="downArrow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7858" y="3903480"/>
            <a:ext cx="985739" cy="134386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841771" y="2907323"/>
            <a:ext cx="2891827" cy="3497639"/>
            <a:chOff x="841771" y="2907323"/>
            <a:chExt cx="2891827" cy="3497639"/>
          </a:xfrm>
        </p:grpSpPr>
        <p:grpSp>
          <p:nvGrpSpPr>
            <p:cNvPr id="3" name="组合 2"/>
            <p:cNvGrpSpPr/>
            <p:nvPr/>
          </p:nvGrpSpPr>
          <p:grpSpPr>
            <a:xfrm>
              <a:off x="1715239" y="2907323"/>
              <a:ext cx="1309314" cy="1150868"/>
              <a:chOff x="1715239" y="2907323"/>
              <a:chExt cx="1309314" cy="1150868"/>
            </a:xfrm>
          </p:grpSpPr>
          <p:cxnSp>
            <p:nvCxnSpPr>
              <p:cNvPr id="8" name="直接箭头连接符 7"/>
              <p:cNvCxnSpPr>
                <a:stCxn id="31" idx="2"/>
              </p:cNvCxnSpPr>
              <p:nvPr/>
            </p:nvCxnSpPr>
            <p:spPr>
              <a:xfrm>
                <a:off x="2199023" y="3485698"/>
                <a:ext cx="825530" cy="572493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组合 11"/>
              <p:cNvGrpSpPr/>
              <p:nvPr/>
            </p:nvGrpSpPr>
            <p:grpSpPr>
              <a:xfrm>
                <a:off x="1715239" y="2907323"/>
                <a:ext cx="967568" cy="578375"/>
                <a:chOff x="1277890" y="1550325"/>
                <a:chExt cx="841342" cy="861123"/>
              </a:xfrm>
            </p:grpSpPr>
            <p:pic>
              <p:nvPicPr>
                <p:cNvPr id="31" name="Picture 4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7890" y="1856927"/>
                  <a:ext cx="841342" cy="5545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" name="矩形 31"/>
                <p:cNvSpPr/>
                <p:nvPr/>
              </p:nvSpPr>
              <p:spPr>
                <a:xfrm>
                  <a:off x="1319013" y="1550325"/>
                  <a:ext cx="80021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基本信息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896005" y="5131444"/>
              <a:ext cx="1981657" cy="848951"/>
              <a:chOff x="896005" y="5131444"/>
              <a:chExt cx="1981657" cy="848951"/>
            </a:xfrm>
          </p:grpSpPr>
          <p:cxnSp>
            <p:nvCxnSpPr>
              <p:cNvPr id="9" name="直接箭头连接符 8"/>
              <p:cNvCxnSpPr>
                <a:stCxn id="27" idx="3"/>
              </p:cNvCxnSpPr>
              <p:nvPr/>
            </p:nvCxnSpPr>
            <p:spPr>
              <a:xfrm flipV="1">
                <a:off x="1858247" y="5131444"/>
                <a:ext cx="1019415" cy="65588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组合 13"/>
              <p:cNvGrpSpPr/>
              <p:nvPr/>
            </p:nvGrpSpPr>
            <p:grpSpPr>
              <a:xfrm>
                <a:off x="896005" y="5359225"/>
                <a:ext cx="977660" cy="621170"/>
                <a:chOff x="1150878" y="3263336"/>
                <a:chExt cx="850118" cy="924839"/>
              </a:xfrm>
            </p:grpSpPr>
            <p:pic>
              <p:nvPicPr>
                <p:cNvPr id="27" name="Picture 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0878" y="3613273"/>
                  <a:ext cx="836711" cy="5749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矩形 27"/>
                <p:cNvSpPr/>
                <p:nvPr/>
              </p:nvSpPr>
              <p:spPr>
                <a:xfrm>
                  <a:off x="1200777" y="3263336"/>
                  <a:ext cx="80021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用药</a:t>
                  </a:r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841771" y="4504541"/>
              <a:ext cx="1955166" cy="626903"/>
              <a:chOff x="841771" y="4504541"/>
              <a:chExt cx="1955166" cy="626903"/>
            </a:xfrm>
          </p:grpSpPr>
          <p:cxnSp>
            <p:nvCxnSpPr>
              <p:cNvPr id="10" name="直接箭头连接符 9"/>
              <p:cNvCxnSpPr>
                <a:stCxn id="25" idx="3"/>
              </p:cNvCxnSpPr>
              <p:nvPr/>
            </p:nvCxnSpPr>
            <p:spPr>
              <a:xfrm flipV="1">
                <a:off x="1929551" y="4757296"/>
                <a:ext cx="867386" cy="169031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组合 14"/>
              <p:cNvGrpSpPr/>
              <p:nvPr/>
            </p:nvGrpSpPr>
            <p:grpSpPr>
              <a:xfrm>
                <a:off x="841771" y="4504541"/>
                <a:ext cx="1087780" cy="626903"/>
                <a:chOff x="1146653" y="4286198"/>
                <a:chExt cx="945872" cy="933375"/>
              </a:xfrm>
            </p:grpSpPr>
            <p:pic>
              <p:nvPicPr>
                <p:cNvPr id="25" name="Picture 5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6653" y="4608789"/>
                  <a:ext cx="945872" cy="6107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矩形 25"/>
                <p:cNvSpPr/>
                <p:nvPr/>
              </p:nvSpPr>
              <p:spPr>
                <a:xfrm>
                  <a:off x="1221166" y="4286198"/>
                  <a:ext cx="80021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化验数据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1071779" y="3690108"/>
              <a:ext cx="1805883" cy="696471"/>
              <a:chOff x="1071779" y="3690108"/>
              <a:chExt cx="1805883" cy="696471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071779" y="3690108"/>
                <a:ext cx="1037182" cy="595072"/>
                <a:chOff x="1155280" y="2362068"/>
                <a:chExt cx="901875" cy="885982"/>
              </a:xfrm>
            </p:grpSpPr>
            <p:pic>
              <p:nvPicPr>
                <p:cNvPr id="29" name="Picture 3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5280" y="2679751"/>
                  <a:ext cx="901875" cy="5682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矩形 29"/>
                <p:cNvSpPr/>
                <p:nvPr/>
              </p:nvSpPr>
              <p:spPr>
                <a:xfrm>
                  <a:off x="1206107" y="2362068"/>
                  <a:ext cx="80021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诊断数据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" name="直接箭头连接符 19"/>
              <p:cNvCxnSpPr>
                <a:stCxn id="29" idx="3"/>
              </p:cNvCxnSpPr>
              <p:nvPr/>
            </p:nvCxnSpPr>
            <p:spPr>
              <a:xfrm>
                <a:off x="2108960" y="4094330"/>
                <a:ext cx="768702" cy="292249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2515614" y="5247348"/>
              <a:ext cx="1217984" cy="1157614"/>
              <a:chOff x="2515614" y="5247348"/>
              <a:chExt cx="1217984" cy="1157614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515614" y="5980396"/>
                <a:ext cx="1217984" cy="424566"/>
                <a:chOff x="1238321" y="5751411"/>
                <a:chExt cx="946204" cy="632121"/>
              </a:xfrm>
            </p:grpSpPr>
            <p:sp>
              <p:nvSpPr>
                <p:cNvPr id="23" name="流程图: 多文档 22"/>
                <p:cNvSpPr/>
                <p:nvPr/>
              </p:nvSpPr>
              <p:spPr>
                <a:xfrm>
                  <a:off x="1330792" y="5751411"/>
                  <a:ext cx="853733" cy="632121"/>
                </a:xfrm>
                <a:prstGeom prst="flowChartMultidocument">
                  <a:avLst/>
                </a:prstGeom>
                <a:solidFill>
                  <a:srgbClr val="780000"/>
                </a:solidFill>
                <a:ln>
                  <a:solidFill>
                    <a:srgbClr val="A1613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238321" y="5843059"/>
                  <a:ext cx="935395" cy="412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i="0" dirty="0" smtClean="0">
                      <a:solidFill>
                        <a:schemeClr val="bg1"/>
                      </a:solidFill>
                      <a:effectLst/>
                      <a:latin typeface="Microsoft YaHei UI Light" panose="020B0502040204020203" pitchFamily="34" charset="-122"/>
                      <a:ea typeface="Microsoft YaHei UI Light" panose="020B0502040204020203" pitchFamily="34" charset="-122"/>
                    </a:rPr>
                    <a:t>doctor text</a:t>
                  </a:r>
                  <a:endParaRPr lang="en-US" altLang="zh-CN" sz="1200" b="1" i="0" dirty="0">
                    <a:solidFill>
                      <a:schemeClr val="bg1"/>
                    </a:solidFill>
                    <a:effectLst/>
                    <a:latin typeface="Microsoft YaHei UI Light" panose="020B0502040204020203" pitchFamily="34" charset="-122"/>
                    <a:ea typeface="Microsoft YaHei UI Light" panose="020B0502040204020203" pitchFamily="34" charset="-122"/>
                  </a:endParaRPr>
                </a:p>
              </p:txBody>
            </p:sp>
          </p:grpSp>
          <p:cxnSp>
            <p:nvCxnSpPr>
              <p:cNvPr id="17" name="直接箭头连接符 16"/>
              <p:cNvCxnSpPr>
                <a:endCxn id="7" idx="2"/>
              </p:cNvCxnSpPr>
              <p:nvPr/>
            </p:nvCxnSpPr>
            <p:spPr>
              <a:xfrm flipV="1">
                <a:off x="3225312" y="5247348"/>
                <a:ext cx="15417" cy="363363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858558" y="5610711"/>
                <a:ext cx="74892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影像数据</a:t>
                </a:r>
                <a:endParaRPr lang="en-US" altLang="zh-CN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文本描述</a:t>
                </a:r>
                <a:endParaRPr lang="en-US" altLang="zh-CN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1</a:t>
            </a:r>
            <a:r>
              <a:rPr lang="zh-CN" altLang="en-US" sz="1800" dirty="0">
                <a:solidFill>
                  <a:prstClr val="black"/>
                </a:solidFill>
              </a:rPr>
              <a:t>、健康数据与病人画像  </a:t>
            </a:r>
            <a:r>
              <a:rPr lang="zh-CN" altLang="en-US" sz="1800" dirty="0" smtClean="0">
                <a:solidFill>
                  <a:prstClr val="black"/>
                </a:solidFill>
              </a:rPr>
              <a:t>结构化</a:t>
            </a:r>
            <a:r>
              <a:rPr lang="zh-CN" altLang="en-US" sz="1800" dirty="0">
                <a:solidFill>
                  <a:prstClr val="black"/>
                </a:solidFill>
              </a:rPr>
              <a:t>医疗特征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72142" y="1301873"/>
            <a:ext cx="4047483" cy="369332"/>
            <a:chOff x="684349" y="1543448"/>
            <a:chExt cx="4086944" cy="369332"/>
          </a:xfrm>
        </p:grpSpPr>
        <p:sp>
          <p:nvSpPr>
            <p:cNvPr id="21" name="TextBox 63"/>
            <p:cNvSpPr txBox="1"/>
            <p:nvPr/>
          </p:nvSpPr>
          <p:spPr>
            <a:xfrm>
              <a:off x="684349" y="1543448"/>
              <a:ext cx="4086943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4349" y="1545315"/>
              <a:ext cx="4086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问题：如何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细粒度处理结构化医疗特征？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2142" y="1825396"/>
            <a:ext cx="7886699" cy="1708159"/>
            <a:chOff x="572142" y="4620396"/>
            <a:chExt cx="7886699" cy="1378095"/>
          </a:xfrm>
        </p:grpSpPr>
        <p:sp>
          <p:nvSpPr>
            <p:cNvPr id="24" name="矩形 23"/>
            <p:cNvSpPr/>
            <p:nvPr/>
          </p:nvSpPr>
          <p:spPr>
            <a:xfrm>
              <a:off x="1207476" y="4620396"/>
              <a:ext cx="7251365" cy="1378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化验数据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中提取出的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原始特征项“红细胞”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为例：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红细胞是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化验项目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，在不同的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化验样本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中度量方法不同；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如在粪便和前列腺液中，只需检查红细胞是否出现，即阴性或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阳性（离散型） ；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在尿，全血或血清中，则需检验其具体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浓度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（连续型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72142" y="4684048"/>
              <a:ext cx="389850" cy="2731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zh-CN" altLang="en-US" sz="16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5243" y="3967062"/>
            <a:ext cx="3931089" cy="1433856"/>
            <a:chOff x="830386" y="4003198"/>
            <a:chExt cx="3931089" cy="143385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386" y="4119152"/>
              <a:ext cx="3931089" cy="11721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861151" y="4003198"/>
              <a:ext cx="404801" cy="142514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293737" y="4011912"/>
              <a:ext cx="404801" cy="142514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950642" y="3859183"/>
            <a:ext cx="3137651" cy="2678318"/>
            <a:chOff x="3950642" y="3859183"/>
            <a:chExt cx="3137651" cy="2678318"/>
          </a:xfrm>
        </p:grpSpPr>
        <p:sp>
          <p:nvSpPr>
            <p:cNvPr id="33" name="矩形 32"/>
            <p:cNvSpPr/>
            <p:nvPr/>
          </p:nvSpPr>
          <p:spPr>
            <a:xfrm>
              <a:off x="3950642" y="5428340"/>
              <a:ext cx="936104" cy="3600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53728" y="4588370"/>
              <a:ext cx="1193390" cy="2880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尿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58910" y="3859183"/>
              <a:ext cx="1188208" cy="2880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粪便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453727" y="5229479"/>
              <a:ext cx="1188209" cy="2880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全血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45640" y="5788380"/>
              <a:ext cx="1193389" cy="2880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血清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53727" y="6249469"/>
              <a:ext cx="1634566" cy="2880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红细胞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前列腺液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>
              <a:stCxn id="33" idx="3"/>
              <a:endCxn id="35" idx="1"/>
            </p:cNvCxnSpPr>
            <p:nvPr/>
          </p:nvCxnSpPr>
          <p:spPr>
            <a:xfrm flipV="1">
              <a:off x="4886746" y="4003199"/>
              <a:ext cx="572164" cy="160516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3" idx="3"/>
              <a:endCxn id="34" idx="1"/>
            </p:cNvCxnSpPr>
            <p:nvPr/>
          </p:nvCxnSpPr>
          <p:spPr>
            <a:xfrm flipV="1">
              <a:off x="4886746" y="4732386"/>
              <a:ext cx="566982" cy="87597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3" idx="3"/>
              <a:endCxn id="36" idx="1"/>
            </p:cNvCxnSpPr>
            <p:nvPr/>
          </p:nvCxnSpPr>
          <p:spPr>
            <a:xfrm flipV="1">
              <a:off x="4886746" y="5373495"/>
              <a:ext cx="566981" cy="234865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3" idx="3"/>
              <a:endCxn id="37" idx="1"/>
            </p:cNvCxnSpPr>
            <p:nvPr/>
          </p:nvCxnSpPr>
          <p:spPr>
            <a:xfrm>
              <a:off x="4886746" y="5608360"/>
              <a:ext cx="558894" cy="32403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3" idx="3"/>
              <a:endCxn id="38" idx="1"/>
            </p:cNvCxnSpPr>
            <p:nvPr/>
          </p:nvCxnSpPr>
          <p:spPr>
            <a:xfrm>
              <a:off x="4886746" y="5608360"/>
              <a:ext cx="566981" cy="785125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4735531" y="4708420"/>
              <a:ext cx="60785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细粒度</a:t>
              </a:r>
              <a:endParaRPr lang="en-US" altLang="zh-CN" sz="11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划分</a:t>
              </a:r>
              <a:endParaRPr lang="zh-CN" altLang="en-US" sz="11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647118" y="3154211"/>
            <a:ext cx="2348504" cy="2975513"/>
            <a:chOff x="6647118" y="3154211"/>
            <a:chExt cx="2348504" cy="2975513"/>
          </a:xfrm>
        </p:grpSpPr>
        <p:cxnSp>
          <p:nvCxnSpPr>
            <p:cNvPr id="51" name="直接箭头连接符 50"/>
            <p:cNvCxnSpPr>
              <a:stCxn id="35" idx="3"/>
              <a:endCxn id="40" idx="1"/>
            </p:cNvCxnSpPr>
            <p:nvPr/>
          </p:nvCxnSpPr>
          <p:spPr>
            <a:xfrm>
              <a:off x="6647118" y="4003199"/>
              <a:ext cx="764393" cy="14401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/>
            <p:cNvGrpSpPr/>
            <p:nvPr/>
          </p:nvGrpSpPr>
          <p:grpSpPr>
            <a:xfrm>
              <a:off x="6647118" y="3154211"/>
              <a:ext cx="2348504" cy="2975513"/>
              <a:chOff x="6647118" y="3154211"/>
              <a:chExt cx="2348504" cy="297551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734209" y="3357688"/>
                <a:ext cx="60785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1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离散化</a:t>
                </a:r>
                <a:endParaRPr lang="en-US" altLang="zh-CN" sz="11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1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归一化</a:t>
                </a:r>
                <a:endParaRPr lang="zh-CN" altLang="en-US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411510" y="3522104"/>
                <a:ext cx="1584112" cy="2880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红细胞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粪便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阴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7411511" y="4003199"/>
                <a:ext cx="1584111" cy="2880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红细胞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粪便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阳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411510" y="4429074"/>
                <a:ext cx="1584111" cy="2880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红细胞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尿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03699" y="4864938"/>
                <a:ext cx="1584111" cy="2880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红细胞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尿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411511" y="5359887"/>
                <a:ext cx="1584111" cy="2880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红细胞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尿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0" name="直接箭头连接符 49"/>
              <p:cNvCxnSpPr>
                <a:stCxn id="35" idx="3"/>
                <a:endCxn id="39" idx="1"/>
              </p:cNvCxnSpPr>
              <p:nvPr/>
            </p:nvCxnSpPr>
            <p:spPr>
              <a:xfrm flipV="1">
                <a:off x="6647118" y="3666120"/>
                <a:ext cx="764392" cy="337079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34" idx="3"/>
                <a:endCxn id="41" idx="1"/>
              </p:cNvCxnSpPr>
              <p:nvPr/>
            </p:nvCxnSpPr>
            <p:spPr>
              <a:xfrm flipV="1">
                <a:off x="6647118" y="4573090"/>
                <a:ext cx="764392" cy="15929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34" idx="3"/>
                <a:endCxn id="42" idx="1"/>
              </p:cNvCxnSpPr>
              <p:nvPr/>
            </p:nvCxnSpPr>
            <p:spPr>
              <a:xfrm>
                <a:off x="6647118" y="4732386"/>
                <a:ext cx="756581" cy="27656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34" idx="3"/>
                <a:endCxn id="43" idx="1"/>
              </p:cNvCxnSpPr>
              <p:nvPr/>
            </p:nvCxnSpPr>
            <p:spPr>
              <a:xfrm>
                <a:off x="6647118" y="4732386"/>
                <a:ext cx="764393" cy="771517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矩形 54"/>
              <p:cNvSpPr/>
              <p:nvPr/>
            </p:nvSpPr>
            <p:spPr>
              <a:xfrm>
                <a:off x="7923680" y="5760392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dirty="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7403508" y="3154211"/>
                <a:ext cx="15840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Laboratory Feature</a:t>
                </a:r>
                <a:endParaRPr lang="zh-CN" altLang="en-US" sz="1200" dirty="0"/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1207476" y="3166549"/>
            <a:ext cx="599684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因此原始特征项“红细胞”应与不同化验样本结合起来作为特征。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1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zh-CN" sz="18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健康数据与</a:t>
            </a:r>
            <a:r>
              <a:rPr lang="zh-CN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病人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画像</a:t>
            </a:r>
            <a:r>
              <a:rPr lang="en-US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  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非结构化医疗特征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22320" y="1333363"/>
            <a:ext cx="3896493" cy="5212910"/>
            <a:chOff x="507926" y="1278908"/>
            <a:chExt cx="2768746" cy="4156692"/>
          </a:xfrm>
        </p:grpSpPr>
        <p:pic>
          <p:nvPicPr>
            <p:cNvPr id="2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926" y="1278908"/>
              <a:ext cx="2768746" cy="4065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组合 2"/>
            <p:cNvGrpSpPr/>
            <p:nvPr/>
          </p:nvGrpSpPr>
          <p:grpSpPr>
            <a:xfrm>
              <a:off x="549824" y="3831063"/>
              <a:ext cx="2642729" cy="1604537"/>
              <a:chOff x="433754" y="2260549"/>
              <a:chExt cx="2894411" cy="186597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33754" y="2339437"/>
                <a:ext cx="2872154" cy="1787086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TextBox 51"/>
              <p:cNvSpPr txBox="1"/>
              <p:nvPr/>
            </p:nvSpPr>
            <p:spPr bwMode="auto">
              <a:xfrm>
                <a:off x="2353774" y="2260549"/>
                <a:ext cx="974391" cy="3185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00" tIns="45700" rIns="91400" bIns="45700" rtlCol="0" anchor="ctr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主诉信息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302446" y="1247392"/>
            <a:ext cx="4039109" cy="1061829"/>
            <a:chOff x="4035746" y="1158492"/>
            <a:chExt cx="4039109" cy="1061829"/>
          </a:xfrm>
        </p:grpSpPr>
        <p:sp>
          <p:nvSpPr>
            <p:cNvPr id="5" name="矩形 4"/>
            <p:cNvSpPr/>
            <p:nvPr/>
          </p:nvSpPr>
          <p:spPr>
            <a:xfrm>
              <a:off x="4035746" y="1501363"/>
              <a:ext cx="1425390" cy="339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命名实体识别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653460" y="1158492"/>
              <a:ext cx="2421395" cy="1061829"/>
              <a:chOff x="5653460" y="1158492"/>
              <a:chExt cx="2421395" cy="106182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919146" y="1158492"/>
                <a:ext cx="2155709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词典的方法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启发式规则的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的方法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左大括号 42"/>
              <p:cNvSpPr/>
              <p:nvPr/>
            </p:nvSpPr>
            <p:spPr>
              <a:xfrm>
                <a:off x="5653460" y="1209994"/>
                <a:ext cx="265686" cy="997640"/>
              </a:xfrm>
              <a:prstGeom prst="lef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706" y="2618922"/>
            <a:ext cx="3512927" cy="2672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矩形 32"/>
          <p:cNvSpPr/>
          <p:nvPr/>
        </p:nvSpPr>
        <p:spPr>
          <a:xfrm>
            <a:off x="6185846" y="1333363"/>
            <a:ext cx="1995876" cy="608710"/>
          </a:xfrm>
          <a:prstGeom prst="rect">
            <a:avLst/>
          </a:prstGeom>
          <a:solidFill>
            <a:srgbClr val="C00000">
              <a:alpha val="30000"/>
            </a:srgbClr>
          </a:solidFill>
          <a:ln w="1905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22136" y="5600718"/>
            <a:ext cx="3708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使用人工的手段，不具备推理能力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识别准度太低，很多医疗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识别不出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1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zh-CN" sz="18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健康数据与</a:t>
            </a:r>
            <a:r>
              <a:rPr lang="zh-CN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病人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画像</a:t>
            </a:r>
            <a:r>
              <a:rPr lang="en-US" altLang="zh-CN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  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非结构化医疗特征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783563" y="1537919"/>
            <a:ext cx="4858297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基本实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识别文本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，如符号特征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、词性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添加医疗领域特征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如后缀特征、身体部位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指示词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595058" y="1278908"/>
            <a:ext cx="5117142" cy="3291431"/>
            <a:chOff x="3595058" y="2038566"/>
            <a:chExt cx="5117142" cy="2597976"/>
          </a:xfrm>
        </p:grpSpPr>
        <p:sp>
          <p:nvSpPr>
            <p:cNvPr id="56" name="矩形 55"/>
            <p:cNvSpPr/>
            <p:nvPr/>
          </p:nvSpPr>
          <p:spPr>
            <a:xfrm>
              <a:off x="3657600" y="2248375"/>
              <a:ext cx="5054600" cy="23881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3595058" y="203856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特征选取</a:t>
              </a:r>
            </a:p>
          </p:txBody>
        </p:sp>
      </p:grpSp>
      <p:graphicFrame>
        <p:nvGraphicFramePr>
          <p:cNvPr id="60" name="表格 59"/>
          <p:cNvGraphicFramePr>
            <a:graphicFrameLocks noGrp="1"/>
          </p:cNvGraphicFramePr>
          <p:nvPr/>
        </p:nvGraphicFramePr>
        <p:xfrm>
          <a:off x="3864902" y="2306532"/>
          <a:ext cx="4639996" cy="2113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6"/>
                <a:gridCol w="905680"/>
                <a:gridCol w="482056"/>
                <a:gridCol w="482056"/>
                <a:gridCol w="482056"/>
                <a:gridCol w="774209"/>
                <a:gridCol w="742163"/>
              </a:tblGrid>
              <a:tr h="284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符号特征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词性特征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英文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后缀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身体部位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类别标签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确诊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O</a:t>
                      </a:r>
                      <a:endParaRPr lang="zh-CN" altLang="en-US" sz="1400" dirty="0"/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O</a:t>
                      </a:r>
                      <a:endParaRPr lang="zh-CN" altLang="en-US" sz="1400" dirty="0"/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哮喘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disease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喉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B-D</a:t>
                      </a:r>
                      <a:endParaRPr lang="zh-CN" altLang="en-US" sz="1400" dirty="0"/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O</a:t>
                      </a:r>
                      <a:endParaRPr lang="zh-CN" altLang="en-US" sz="1400" dirty="0"/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吸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O</a:t>
                      </a:r>
                      <a:endParaRPr lang="zh-CN" altLang="en-US" sz="1400" dirty="0"/>
                    </a:p>
                  </a:txBody>
                  <a:tcPr/>
                </a:tc>
              </a:tr>
              <a:tr h="284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辅舒酮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medicine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喉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B-M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5" name="组合 64"/>
          <p:cNvGrpSpPr/>
          <p:nvPr/>
        </p:nvGrpSpPr>
        <p:grpSpPr>
          <a:xfrm>
            <a:off x="498439" y="4446680"/>
            <a:ext cx="7945467" cy="2252403"/>
            <a:chOff x="3317657" y="4548280"/>
            <a:chExt cx="5024377" cy="2252403"/>
          </a:xfrm>
        </p:grpSpPr>
        <p:sp>
          <p:nvSpPr>
            <p:cNvPr id="57" name="矩形 56"/>
            <p:cNvSpPr/>
            <p:nvPr/>
          </p:nvSpPr>
          <p:spPr>
            <a:xfrm>
              <a:off x="3364264" y="4825925"/>
              <a:ext cx="4977770" cy="19747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17657" y="45482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模型选取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572142" y="4799769"/>
            <a:ext cx="7748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选用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条件随机场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无向图模型，将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实体识别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序列标注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问题，进而通过概率框架解决。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1043924" y="5222621"/>
                <a:ext cx="3171959" cy="587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24" y="5222621"/>
                <a:ext cx="3171959" cy="587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969930" y="5802647"/>
                <a:ext cx="3245953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⁡{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30" y="5802647"/>
                <a:ext cx="3245953" cy="689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73" name="组合 72"/>
          <p:cNvGrpSpPr/>
          <p:nvPr/>
        </p:nvGrpSpPr>
        <p:grpSpPr>
          <a:xfrm>
            <a:off x="4573789" y="5197080"/>
            <a:ext cx="3351012" cy="1294706"/>
            <a:chOff x="6405734" y="5145355"/>
            <a:chExt cx="1971364" cy="1294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6405734" y="5401768"/>
                  <a:ext cx="1334280" cy="3629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为特征函数；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734" y="5401768"/>
                  <a:ext cx="1334280" cy="36298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8871" b="-169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" name="矩形 69"/>
            <p:cNvSpPr/>
            <p:nvPr/>
          </p:nvSpPr>
          <p:spPr>
            <a:xfrm>
              <a:off x="6406154" y="5145355"/>
              <a:ext cx="5419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6420719" y="5759109"/>
                  <a:ext cx="19563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 smtClean="0"/>
                    <a:t>2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为模型参数</a:t>
                  </a: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；     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719" y="5759109"/>
                  <a:ext cx="195637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65" t="-8197" r="-183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425133" y="6070729"/>
                  <a:ext cx="13767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 smtClean="0"/>
                    <a:t>3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为归一化因子；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133" y="6070729"/>
                  <a:ext cx="13767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344" t="-8197" r="-8594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13" y="2652779"/>
            <a:ext cx="2897983" cy="162514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46947" y="1204237"/>
            <a:ext cx="224491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基于机器学习的方法</a:t>
            </a:r>
          </a:p>
          <a:p>
            <a:pPr>
              <a:spcAft>
                <a:spcPts val="600"/>
              </a:spcAft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抽取实体类别（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类）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疾病、症状；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药品；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治疗方法、检查；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6" grpId="0"/>
      <p:bldP spid="67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4798" y="2184399"/>
            <a:ext cx="95432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86656" y="1345377"/>
            <a:ext cx="7195551" cy="1267968"/>
            <a:chOff x="560099" y="1426891"/>
            <a:chExt cx="7871815" cy="141674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24" y="1552131"/>
              <a:ext cx="7593234" cy="4860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647880" y="1427806"/>
              <a:ext cx="727250" cy="7920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75130" y="1426891"/>
              <a:ext cx="5832191" cy="792088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07322" y="1428567"/>
              <a:ext cx="1224592" cy="792088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60099" y="253585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静态特征</a:t>
              </a:r>
              <a:endParaRPr lang="zh-CN" altLang="en-US" sz="12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3596315" y="2479352"/>
              <a:ext cx="1212130" cy="309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离散数值特征</a:t>
              </a:r>
              <a:endParaRPr lang="zh-CN" altLang="en-US" sz="12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207321" y="2527796"/>
              <a:ext cx="1212130" cy="309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连续数值特征</a:t>
              </a:r>
              <a:endParaRPr lang="zh-CN" altLang="en-US" sz="1200" dirty="0"/>
            </a:p>
          </p:txBody>
        </p:sp>
        <p:sp>
          <p:nvSpPr>
            <p:cNvPr id="36" name="下箭头 35"/>
            <p:cNvSpPr/>
            <p:nvPr/>
          </p:nvSpPr>
          <p:spPr>
            <a:xfrm>
              <a:off x="952375" y="2300551"/>
              <a:ext cx="147600" cy="207375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下箭头 36"/>
            <p:cNvSpPr/>
            <p:nvPr/>
          </p:nvSpPr>
          <p:spPr>
            <a:xfrm>
              <a:off x="4134030" y="2283628"/>
              <a:ext cx="147600" cy="207375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下箭头 37"/>
            <p:cNvSpPr/>
            <p:nvPr/>
          </p:nvSpPr>
          <p:spPr>
            <a:xfrm>
              <a:off x="7745818" y="2300551"/>
              <a:ext cx="147600" cy="207375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1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zh-CN" sz="18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健康数据与病人</a:t>
            </a:r>
            <a:r>
              <a:rPr lang="zh-CN" altLang="en-US" sz="1800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画像  </a:t>
            </a:r>
            <a:r>
              <a:rPr lang="zh-CN" altLang="en-US" sz="1800" dirty="0" smtClean="0">
                <a:solidFill>
                  <a:prstClr val="black"/>
                </a:solidFill>
              </a:rPr>
              <a:t>特征构成</a:t>
            </a:r>
            <a:endParaRPr lang="zh-CN" altLang="en-US" dirty="0"/>
          </a:p>
        </p:txBody>
      </p:sp>
      <p:grpSp>
        <p:nvGrpSpPr>
          <p:cNvPr id="60" name="组合 59"/>
          <p:cNvGrpSpPr/>
          <p:nvPr/>
        </p:nvGrpSpPr>
        <p:grpSpPr>
          <a:xfrm>
            <a:off x="753180" y="3189487"/>
            <a:ext cx="1720874" cy="3066663"/>
            <a:chOff x="221939" y="1857214"/>
            <a:chExt cx="2103200" cy="4703233"/>
          </a:xfrm>
        </p:grpSpPr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280" y="2773535"/>
              <a:ext cx="1136315" cy="753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8" y="1857214"/>
              <a:ext cx="1140717" cy="751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584" y="4799879"/>
              <a:ext cx="1144943" cy="752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155" y="3742225"/>
              <a:ext cx="1140717" cy="81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矩形 92"/>
            <p:cNvSpPr/>
            <p:nvPr/>
          </p:nvSpPr>
          <p:spPr>
            <a:xfrm>
              <a:off x="270419" y="2020276"/>
              <a:ext cx="800219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基本信息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47487" y="3031139"/>
              <a:ext cx="800219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诊断数据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32512" y="3939629"/>
              <a:ext cx="800219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用药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21939" y="5020927"/>
              <a:ext cx="800219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化验数据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051416" y="5781680"/>
              <a:ext cx="1273723" cy="778767"/>
              <a:chOff x="1051416" y="5781680"/>
              <a:chExt cx="1273723" cy="778767"/>
            </a:xfrm>
          </p:grpSpPr>
          <p:sp>
            <p:nvSpPr>
              <p:cNvPr id="98" name="流程图: 多文档 97"/>
              <p:cNvSpPr/>
              <p:nvPr/>
            </p:nvSpPr>
            <p:spPr>
              <a:xfrm>
                <a:off x="1132474" y="5781680"/>
                <a:ext cx="1192665" cy="778767"/>
              </a:xfrm>
              <a:prstGeom prst="flowChartMultidocument">
                <a:avLst/>
              </a:prstGeom>
              <a:solidFill>
                <a:srgbClr val="780000"/>
              </a:solidFill>
              <a:ln>
                <a:solidFill>
                  <a:srgbClr val="A161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1051416" y="5953902"/>
                <a:ext cx="1203326" cy="38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i="0" dirty="0" smtClean="0">
                    <a:solidFill>
                      <a:schemeClr val="bg1"/>
                    </a:solidFill>
                    <a:effectLst/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doctor text</a:t>
                </a:r>
                <a:endParaRPr lang="en-US" altLang="zh-CN" sz="1200" b="1" i="0" dirty="0">
                  <a:solidFill>
                    <a:schemeClr val="bg1"/>
                  </a:solidFill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289866" y="3295809"/>
            <a:ext cx="830415" cy="2865493"/>
            <a:chOff x="5766535" y="2020276"/>
            <a:chExt cx="1014907" cy="4394705"/>
          </a:xfrm>
        </p:grpSpPr>
        <p:grpSp>
          <p:nvGrpSpPr>
            <p:cNvPr id="73" name="组合 72"/>
            <p:cNvGrpSpPr/>
            <p:nvPr/>
          </p:nvGrpSpPr>
          <p:grpSpPr>
            <a:xfrm>
              <a:off x="5778304" y="2020276"/>
              <a:ext cx="981192" cy="434718"/>
              <a:chOff x="6598914" y="2020276"/>
              <a:chExt cx="1126594" cy="434718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6598914" y="2020276"/>
                <a:ext cx="1126594" cy="40480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6643423" y="2066224"/>
                <a:ext cx="1032954" cy="38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维度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5781663" y="2950229"/>
              <a:ext cx="984336" cy="433629"/>
              <a:chOff x="6598914" y="2020276"/>
              <a:chExt cx="1126594" cy="433629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6598914" y="2020276"/>
                <a:ext cx="1126594" cy="40480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6643172" y="2065135"/>
                <a:ext cx="1029656" cy="38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维度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5781937" y="3958946"/>
              <a:ext cx="953880" cy="486709"/>
              <a:chOff x="6598914" y="2020276"/>
              <a:chExt cx="1126594" cy="486709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6598914" y="2020276"/>
                <a:ext cx="1126594" cy="40480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6636259" y="2082162"/>
                <a:ext cx="1006997" cy="424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4860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766535" y="4966360"/>
              <a:ext cx="969635" cy="478691"/>
              <a:chOff x="6585073" y="2020276"/>
              <a:chExt cx="1140435" cy="4786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598914" y="2020276"/>
                <a:ext cx="1126594" cy="40480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585073" y="2074144"/>
                <a:ext cx="1002806" cy="424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2380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772093" y="5956231"/>
              <a:ext cx="1009349" cy="458750"/>
              <a:chOff x="6591605" y="2020276"/>
              <a:chExt cx="1187583" cy="45875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6598914" y="2020276"/>
                <a:ext cx="1126594" cy="40480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591605" y="2054202"/>
                <a:ext cx="1187583" cy="42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个维度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765917" y="3753648"/>
            <a:ext cx="2315506" cy="1512546"/>
            <a:chOff x="6431093" y="3690889"/>
            <a:chExt cx="2315506" cy="1512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1"/>
                <p:cNvSpPr txBox="1"/>
                <p:nvPr/>
              </p:nvSpPr>
              <p:spPr>
                <a:xfrm>
                  <a:off x="6431093" y="3690889"/>
                  <a:ext cx="2315506" cy="307777"/>
                </a:xfrm>
                <a:prstGeom prst="rect">
                  <a:avLst/>
                </a:prstGeom>
                <a:noFill/>
                <a:ln>
                  <a:noFill/>
                  <a:prstDash val="sys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latin typeface="Cambria Math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𝒔𝒕𝒂𝒕𝒊𝒄</m:t>
                            </m:r>
                          </m:sub>
                        </m:sSub>
                        <m:r>
                          <a:rPr lang="en-US" altLang="zh-CN" sz="14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𝒅𝒊𝒔𝒄𝒓𝒆𝒕𝒆</m:t>
                            </m:r>
                          </m:sub>
                        </m:sSub>
                        <m:r>
                          <a:rPr lang="en-US" altLang="zh-CN" sz="14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/>
                              </a:rPr>
                              <m:t>𝒄𝒐𝒏𝒕𝒊𝒐𝒖𝒔</m:t>
                            </m:r>
                          </m:sub>
                        </m:sSub>
                        <m:r>
                          <a:rPr lang="en-US" altLang="zh-CN" sz="1400" b="1" i="1" smtClean="0"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29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093" y="3690889"/>
                  <a:ext cx="2315506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8000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62" name="组合 61"/>
            <p:cNvGrpSpPr/>
            <p:nvPr/>
          </p:nvGrpSpPr>
          <p:grpSpPr>
            <a:xfrm>
              <a:off x="6872143" y="3917392"/>
              <a:ext cx="1433406" cy="1286043"/>
              <a:chOff x="7410665" y="2657056"/>
              <a:chExt cx="1751865" cy="19723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/>
                  <p:cNvSpPr/>
                  <p:nvPr/>
                </p:nvSpPr>
                <p:spPr>
                  <a:xfrm>
                    <a:off x="7410665" y="2657056"/>
                    <a:ext cx="1751865" cy="42482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𝒂𝒕𝒊𝒆𝒏𝒕</m:t>
                              </m:r>
                              <m:r>
                                <a:rPr lang="en-US" altLang="zh-CN" sz="1200" b="1" i="1" smtClean="0">
                                  <a:latin typeface="Cambria Math" panose="02040503050406030204" pitchFamily="18" charset="0"/>
                                </a:rPr>
                                <m:t>𝑭𝒆𝒂𝒕𝒖𝒓𝒆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b="1" i="1" dirty="0"/>
                  </a:p>
                </p:txBody>
              </p:sp>
            </mc:Choice>
            <mc:Fallback xmlns="">
              <p:sp>
                <p:nvSpPr>
                  <p:cNvPr id="70" name="矩形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0665" y="2657056"/>
                    <a:ext cx="1751865" cy="42482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8583" y="2964493"/>
                <a:ext cx="885714" cy="1276190"/>
              </a:xfrm>
              <a:prstGeom prst="rect">
                <a:avLst/>
              </a:prstGeom>
            </p:spPr>
          </p:pic>
          <p:sp>
            <p:nvSpPr>
              <p:cNvPr id="72" name="矩形 71"/>
              <p:cNvSpPr/>
              <p:nvPr/>
            </p:nvSpPr>
            <p:spPr>
              <a:xfrm>
                <a:off x="7574522" y="4204591"/>
                <a:ext cx="1361995" cy="42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 smtClean="0"/>
                  <a:t>约</a:t>
                </a:r>
                <a:r>
                  <a:rPr lang="en-US" altLang="zh-CN" sz="1200" b="1" dirty="0" smtClean="0"/>
                  <a:t>7000</a:t>
                </a:r>
                <a:r>
                  <a:rPr lang="zh-CN" altLang="en-US" sz="1200" b="1" dirty="0" smtClean="0"/>
                  <a:t>维特征</a:t>
                </a:r>
                <a:endParaRPr lang="zh-CN" altLang="en-US" sz="1200" b="1" dirty="0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057702" y="2774105"/>
            <a:ext cx="1644233" cy="3220049"/>
            <a:chOff x="3541890" y="3137518"/>
            <a:chExt cx="1644233" cy="3220049"/>
          </a:xfrm>
        </p:grpSpPr>
        <p:cxnSp>
          <p:nvCxnSpPr>
            <p:cNvPr id="52" name="直接箭头连接符 51"/>
            <p:cNvCxnSpPr>
              <a:stCxn id="50" idx="3"/>
              <a:endCxn id="86" idx="1"/>
            </p:cNvCxnSpPr>
            <p:nvPr/>
          </p:nvCxnSpPr>
          <p:spPr>
            <a:xfrm flipV="1">
              <a:off x="3702185" y="3791194"/>
              <a:ext cx="1081497" cy="213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48" idx="3"/>
              <a:endCxn id="84" idx="1"/>
            </p:cNvCxnSpPr>
            <p:nvPr/>
          </p:nvCxnSpPr>
          <p:spPr>
            <a:xfrm>
              <a:off x="3705665" y="4395933"/>
              <a:ext cx="1080765" cy="162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9" idx="3"/>
              <a:endCxn id="82" idx="1"/>
            </p:cNvCxnSpPr>
            <p:nvPr/>
          </p:nvCxnSpPr>
          <p:spPr>
            <a:xfrm>
              <a:off x="3737740" y="5055271"/>
              <a:ext cx="104891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55" idx="3"/>
              <a:endCxn id="80" idx="1"/>
            </p:cNvCxnSpPr>
            <p:nvPr/>
          </p:nvCxnSpPr>
          <p:spPr>
            <a:xfrm flipV="1">
              <a:off x="3702186" y="5712138"/>
              <a:ext cx="1081495" cy="560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endCxn id="78" idx="1"/>
            </p:cNvCxnSpPr>
            <p:nvPr/>
          </p:nvCxnSpPr>
          <p:spPr>
            <a:xfrm>
              <a:off x="3999680" y="6350820"/>
              <a:ext cx="784002" cy="674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3541890" y="3137518"/>
              <a:ext cx="1644233" cy="366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基于机器学习和医疗规则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的特征选择</a:t>
              </a:r>
            </a:p>
          </p:txBody>
        </p:sp>
        <p:sp>
          <p:nvSpPr>
            <p:cNvPr id="64" name="下箭头 63"/>
            <p:cNvSpPr/>
            <p:nvPr/>
          </p:nvSpPr>
          <p:spPr>
            <a:xfrm>
              <a:off x="4305697" y="3510776"/>
              <a:ext cx="135050" cy="22744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82947" y="3427781"/>
            <a:ext cx="1396675" cy="2566372"/>
            <a:chOff x="6204867" y="3427781"/>
            <a:chExt cx="1396675" cy="2566372"/>
          </a:xfrm>
        </p:grpSpPr>
        <p:cxnSp>
          <p:nvCxnSpPr>
            <p:cNvPr id="65" name="直接箭头连接符 64"/>
            <p:cNvCxnSpPr>
              <a:stCxn id="86" idx="3"/>
            </p:cNvCxnSpPr>
            <p:nvPr/>
          </p:nvCxnSpPr>
          <p:spPr>
            <a:xfrm>
              <a:off x="6224243" y="3427781"/>
              <a:ext cx="1332283" cy="916609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84" idx="3"/>
            </p:cNvCxnSpPr>
            <p:nvPr/>
          </p:nvCxnSpPr>
          <p:spPr>
            <a:xfrm>
              <a:off x="6229563" y="4034141"/>
              <a:ext cx="1266365" cy="44951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82" idx="3"/>
              <a:endCxn id="71" idx="1"/>
            </p:cNvCxnSpPr>
            <p:nvPr/>
          </p:nvCxnSpPr>
          <p:spPr>
            <a:xfrm flipV="1">
              <a:off x="6204867" y="4596669"/>
              <a:ext cx="1318689" cy="95189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80" idx="3"/>
            </p:cNvCxnSpPr>
            <p:nvPr/>
          </p:nvCxnSpPr>
          <p:spPr>
            <a:xfrm flipV="1">
              <a:off x="6205156" y="4769193"/>
              <a:ext cx="1339115" cy="57953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78" idx="3"/>
            </p:cNvCxnSpPr>
            <p:nvPr/>
          </p:nvCxnSpPr>
          <p:spPr>
            <a:xfrm flipV="1">
              <a:off x="6204869" y="4891690"/>
              <a:ext cx="1396673" cy="110246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2138896" y="2774781"/>
            <a:ext cx="1918805" cy="3227478"/>
            <a:chOff x="2138896" y="2774781"/>
            <a:chExt cx="1918805" cy="3227478"/>
          </a:xfrm>
        </p:grpSpPr>
        <p:grpSp>
          <p:nvGrpSpPr>
            <p:cNvPr id="7" name="组合 6"/>
            <p:cNvGrpSpPr/>
            <p:nvPr/>
          </p:nvGrpSpPr>
          <p:grpSpPr>
            <a:xfrm>
              <a:off x="2138896" y="2774781"/>
              <a:ext cx="1918805" cy="3227478"/>
              <a:chOff x="1623084" y="3138194"/>
              <a:chExt cx="1918805" cy="3227478"/>
            </a:xfrm>
          </p:grpSpPr>
          <p:cxnSp>
            <p:nvCxnSpPr>
              <p:cNvPr id="43" name="直接箭头连接符 42"/>
              <p:cNvCxnSpPr>
                <a:stCxn id="89" idx="3"/>
                <a:endCxn id="50" idx="1"/>
              </p:cNvCxnSpPr>
              <p:nvPr/>
            </p:nvCxnSpPr>
            <p:spPr>
              <a:xfrm flipV="1">
                <a:off x="1930795" y="3793331"/>
                <a:ext cx="1048276" cy="468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88" idx="3"/>
                <a:endCxn id="48" idx="1"/>
              </p:cNvCxnSpPr>
              <p:nvPr/>
            </p:nvCxnSpPr>
            <p:spPr>
              <a:xfrm>
                <a:off x="1930796" y="4395933"/>
                <a:ext cx="1057865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91" idx="3"/>
                <a:endCxn id="49" idx="1"/>
              </p:cNvCxnSpPr>
              <p:nvPr/>
            </p:nvCxnSpPr>
            <p:spPr>
              <a:xfrm>
                <a:off x="1921203" y="5047627"/>
                <a:ext cx="1057130" cy="764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90" idx="3"/>
                <a:endCxn id="55" idx="1"/>
              </p:cNvCxnSpPr>
              <p:nvPr/>
            </p:nvCxnSpPr>
            <p:spPr>
              <a:xfrm>
                <a:off x="1938104" y="5716907"/>
                <a:ext cx="1039285" cy="83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/>
              <p:cNvSpPr/>
              <p:nvPr/>
            </p:nvSpPr>
            <p:spPr>
              <a:xfrm>
                <a:off x="1623084" y="3138194"/>
                <a:ext cx="1918805" cy="36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医疗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上下文（如冠心病）下，提取</a:t>
                </a:r>
                <a:r>
                  <a:rPr lang="zh-CN" altLang="en-US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相关原始特征项</a:t>
                </a:r>
                <a:endParaRPr lang="zh-CN" altLang="en-US" sz="1000" dirty="0"/>
              </a:p>
            </p:txBody>
          </p:sp>
          <p:cxnSp>
            <p:nvCxnSpPr>
              <p:cNvPr id="58" name="直接箭头连接符 57"/>
              <p:cNvCxnSpPr>
                <a:stCxn id="98" idx="3"/>
              </p:cNvCxnSpPr>
              <p:nvPr/>
            </p:nvCxnSpPr>
            <p:spPr>
              <a:xfrm flipV="1">
                <a:off x="1958242" y="6362824"/>
                <a:ext cx="1004572" cy="284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下箭头 99"/>
            <p:cNvSpPr/>
            <p:nvPr/>
          </p:nvSpPr>
          <p:spPr>
            <a:xfrm>
              <a:off x="2965857" y="3147335"/>
              <a:ext cx="135050" cy="22744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矩形 100"/>
          <p:cNvSpPr/>
          <p:nvPr/>
        </p:nvSpPr>
        <p:spPr>
          <a:xfrm>
            <a:off x="6517494" y="2888168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病人特征维度很高，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需要结合算法模型做出进一步选择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64331" y="5849669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影像数据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文本描述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1919" y="3260641"/>
            <a:ext cx="1125703" cy="3172938"/>
            <a:chOff x="3461919" y="3260641"/>
            <a:chExt cx="1125703" cy="3172938"/>
          </a:xfrm>
        </p:grpSpPr>
        <p:grpSp>
          <p:nvGrpSpPr>
            <p:cNvPr id="2" name="组合 1"/>
            <p:cNvGrpSpPr/>
            <p:nvPr/>
          </p:nvGrpSpPr>
          <p:grpSpPr>
            <a:xfrm>
              <a:off x="3493201" y="3260641"/>
              <a:ext cx="760351" cy="2376270"/>
              <a:chOff x="3099309" y="3624054"/>
              <a:chExt cx="760351" cy="2376270"/>
            </a:xfrm>
          </p:grpSpPr>
          <p:pic>
            <p:nvPicPr>
              <p:cNvPr id="48" name="Picture 11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0581" y="4119560"/>
                <a:ext cx="717004" cy="5527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49" name="Picture 1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253" y="4775793"/>
                <a:ext cx="759407" cy="55895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50" name="矩形 49"/>
              <p:cNvSpPr/>
              <p:nvPr/>
            </p:nvSpPr>
            <p:spPr>
              <a:xfrm>
                <a:off x="3100991" y="3624054"/>
                <a:ext cx="723114" cy="3385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性别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年龄</a:t>
                </a:r>
                <a:endParaRPr lang="en-US" altLang="zh-CN" sz="8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，种族等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5" name="Picture 12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9309" y="5435158"/>
                <a:ext cx="724797" cy="56516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61919" y="5748368"/>
              <a:ext cx="1125703" cy="6852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 smtClean="0"/>
              <a:t>基于深度学习的病人</a:t>
            </a:r>
            <a:r>
              <a:rPr lang="zh-CN" altLang="zh-CN" sz="1800" dirty="0" smtClean="0"/>
              <a:t>相似度算法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39131" y="1467542"/>
            <a:ext cx="841685" cy="929330"/>
            <a:chOff x="623443" y="1726565"/>
            <a:chExt cx="603250" cy="699770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75183" y="1774825"/>
              <a:ext cx="699770" cy="603250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7184" y="1810572"/>
              <a:ext cx="570357" cy="48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提出问题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51720" y="1467542"/>
            <a:ext cx="5080600" cy="873408"/>
            <a:chOff x="2051720" y="391951"/>
            <a:chExt cx="6264696" cy="873408"/>
          </a:xfrm>
        </p:grpSpPr>
        <p:sp>
          <p:nvSpPr>
            <p:cNvPr id="25" name="文本框 24"/>
            <p:cNvSpPr txBox="1"/>
            <p:nvPr/>
          </p:nvSpPr>
          <p:spPr>
            <a:xfrm>
              <a:off x="2195736" y="469078"/>
              <a:ext cx="5990785" cy="40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为什么提出基于深度学习的病人相似度算法？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051720" y="391951"/>
              <a:ext cx="6264696" cy="873408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683568" y="3439356"/>
            <a:ext cx="3767328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6199" y="3023783"/>
            <a:ext cx="29992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算法提出的动机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707249" y="2885001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56197" y="3783191"/>
            <a:ext cx="7639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、深度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可以通过非线性变换从医疗语义上更加有效的对病人特征表示；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、深度学习在图像、语音识别、文本翻译领域完成巨大突破，这里的病人相似性度量也属于其中的一项应用；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Watson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研究院  和 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SunLab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  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EHR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都在广泛应用深度学习；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3000" autoRev="1" fill="hold" nodeType="withEffect" p14:presetBounceEnd="4000">
                                      <p:stCondLst>
                                        <p:cond delay="500"/>
                                      </p:stCondLst>
                                      <p:childTnLst>
                                        <p:animRot by="480000" p14:bounceEnd="4000">
                                          <p:cBhvr>
                                            <p:cTn id="9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3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480000">
                                          <p:cBhvr>
                                            <p:cTn id="9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 animBg="1"/>
          <p:bldP spid="3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、基于传统度量学习的病人相似度算法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5185" y="1418209"/>
            <a:ext cx="3930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Goal: </a:t>
            </a:r>
            <a:r>
              <a:rPr lang="zh-CN" altLang="en-US" sz="2000" b="1" dirty="0"/>
              <a:t>Learn a </a:t>
            </a:r>
            <a:r>
              <a:rPr lang="en-US" altLang="zh-CN" sz="2000" b="1" dirty="0" smtClean="0"/>
              <a:t>meaningful </a:t>
            </a:r>
            <a:r>
              <a:rPr lang="zh-CN" altLang="en-US" sz="2000" b="1" dirty="0" smtClean="0"/>
              <a:t>distance</a:t>
            </a:r>
            <a:endParaRPr lang="zh-CN" altLang="en-US" sz="2000" b="1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509878" y="3016772"/>
            <a:ext cx="304226" cy="542231"/>
            <a:chOff x="6585778" y="3074458"/>
            <a:chExt cx="503196" cy="406167"/>
          </a:xfrm>
        </p:grpSpPr>
        <p:cxnSp>
          <p:nvCxnSpPr>
            <p:cNvPr id="38" name="直接箭头连接符 37"/>
            <p:cNvCxnSpPr/>
            <p:nvPr/>
          </p:nvCxnSpPr>
          <p:spPr>
            <a:xfrm flipH="1">
              <a:off x="6602232" y="3074458"/>
              <a:ext cx="486742" cy="4061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/>
          </p:nvSpPr>
          <p:spPr>
            <a:xfrm>
              <a:off x="6585778" y="3140987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同构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160872" y="3677356"/>
            <a:ext cx="622674" cy="535696"/>
            <a:chOff x="7399662" y="2852414"/>
            <a:chExt cx="622674" cy="535696"/>
          </a:xfrm>
        </p:grpSpPr>
        <p:sp>
          <p:nvSpPr>
            <p:cNvPr id="77" name="椭圆 76"/>
            <p:cNvSpPr/>
            <p:nvPr/>
          </p:nvSpPr>
          <p:spPr>
            <a:xfrm>
              <a:off x="7698366" y="3032864"/>
              <a:ext cx="104514" cy="9459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399662" y="2901388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917822" y="2852414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7750623" y="3293519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468382" y="3719095"/>
            <a:ext cx="707264" cy="528676"/>
            <a:chOff x="7384120" y="2766324"/>
            <a:chExt cx="773068" cy="528676"/>
          </a:xfrm>
        </p:grpSpPr>
        <p:sp>
          <p:nvSpPr>
            <p:cNvPr id="85" name="椭圆 84"/>
            <p:cNvSpPr/>
            <p:nvPr/>
          </p:nvSpPr>
          <p:spPr>
            <a:xfrm>
              <a:off x="7698366" y="3032864"/>
              <a:ext cx="104514" cy="9459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7384120" y="3200409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7651609" y="2766324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8052674" y="3135111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0" name="直接箭头连接符 149"/>
          <p:cNvCxnSpPr/>
          <p:nvPr/>
        </p:nvCxnSpPr>
        <p:spPr>
          <a:xfrm>
            <a:off x="6790643" y="5524421"/>
            <a:ext cx="67012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53971" y="2283160"/>
            <a:ext cx="622674" cy="535696"/>
            <a:chOff x="7235315" y="2383837"/>
            <a:chExt cx="622674" cy="535696"/>
          </a:xfrm>
        </p:grpSpPr>
        <p:sp>
          <p:nvSpPr>
            <p:cNvPr id="32" name="椭圆 31"/>
            <p:cNvSpPr/>
            <p:nvPr/>
          </p:nvSpPr>
          <p:spPr>
            <a:xfrm>
              <a:off x="7235315" y="2432811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753475" y="2383837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7586276" y="2824942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69381" y="2071400"/>
            <a:ext cx="931002" cy="613728"/>
            <a:chOff x="7157792" y="2248202"/>
            <a:chExt cx="931002" cy="613728"/>
          </a:xfrm>
        </p:grpSpPr>
        <p:sp>
          <p:nvSpPr>
            <p:cNvPr id="35" name="椭圆 34"/>
            <p:cNvSpPr/>
            <p:nvPr/>
          </p:nvSpPr>
          <p:spPr>
            <a:xfrm>
              <a:off x="7157792" y="2767339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486976" y="2248202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984280" y="2730351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59189" y="2153368"/>
            <a:ext cx="1213828" cy="416495"/>
            <a:chOff x="7534019" y="2242383"/>
            <a:chExt cx="1213828" cy="416495"/>
          </a:xfrm>
        </p:grpSpPr>
        <p:sp>
          <p:nvSpPr>
            <p:cNvPr id="15" name="椭圆 14"/>
            <p:cNvSpPr/>
            <p:nvPr/>
          </p:nvSpPr>
          <p:spPr>
            <a:xfrm>
              <a:off x="7534019" y="2564287"/>
              <a:ext cx="104514" cy="9459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7966286" y="2242383"/>
              <a:ext cx="7815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/>
                <a:t>Patient x </a:t>
              </a:r>
              <a:endParaRPr lang="zh-CN" altLang="en-US" sz="12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4246949" y="1262349"/>
                <a:ext cx="3779048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zh-CN" b="1"/>
                            <m:t>∑</m:t>
                          </m:r>
                        </m:sub>
                      </m:sSub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zh-CN" b="1"/>
                            <m:t>∑</m:t>
                          </m:r>
                          <m:r>
                            <m:rPr>
                              <m:nor/>
                            </m:rPr>
                            <a:rPr lang="en-US" altLang="zh-CN" b="1" i="0" smtClean="0"/>
                            <m:t> 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949" y="1262349"/>
                <a:ext cx="3779048" cy="656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87" name="组合 186"/>
          <p:cNvGrpSpPr/>
          <p:nvPr/>
        </p:nvGrpSpPr>
        <p:grpSpPr>
          <a:xfrm>
            <a:off x="104057" y="2345974"/>
            <a:ext cx="872483" cy="938538"/>
            <a:chOff x="104057" y="2494836"/>
            <a:chExt cx="872483" cy="938538"/>
          </a:xfrm>
        </p:grpSpPr>
        <p:sp>
          <p:nvSpPr>
            <p:cNvPr id="82" name="矩形 81"/>
            <p:cNvSpPr/>
            <p:nvPr/>
          </p:nvSpPr>
          <p:spPr>
            <a:xfrm>
              <a:off x="180235" y="2494836"/>
              <a:ext cx="656887" cy="353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P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04057" y="2848599"/>
              <a:ext cx="8724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/>
                <a:t>Patients</a:t>
              </a:r>
            </a:p>
            <a:p>
              <a:r>
                <a:rPr lang="en-US" altLang="zh-CN" sz="1600" b="1" dirty="0" smtClean="0"/>
                <a:t>Matrix</a:t>
              </a:r>
              <a:endParaRPr lang="zh-CN" altLang="en-US" sz="1600" b="1" dirty="0"/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837122" y="2213860"/>
            <a:ext cx="785065" cy="338554"/>
            <a:chOff x="837122" y="2362722"/>
            <a:chExt cx="785065" cy="338554"/>
          </a:xfrm>
        </p:grpSpPr>
        <p:cxnSp>
          <p:nvCxnSpPr>
            <p:cNvPr id="83" name="直接箭头连接符 82"/>
            <p:cNvCxnSpPr>
              <a:stCxn id="82" idx="3"/>
              <a:endCxn id="88" idx="1"/>
            </p:cNvCxnSpPr>
            <p:nvPr/>
          </p:nvCxnSpPr>
          <p:spPr>
            <a:xfrm flipV="1">
              <a:off x="837122" y="2658878"/>
              <a:ext cx="785065" cy="12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880053" y="2362722"/>
              <a:ext cx="6569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/>
                <a:t>judge</a:t>
              </a:r>
              <a:endParaRPr lang="zh-CN" altLang="en-US" sz="1600" b="1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1622187" y="2214463"/>
            <a:ext cx="2518876" cy="5911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</a:rPr>
              <a:t>Identifying neighborhoods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2881624" y="2805568"/>
            <a:ext cx="1654207" cy="1371461"/>
            <a:chOff x="3796023" y="2954430"/>
            <a:chExt cx="1654207" cy="1371461"/>
          </a:xfrm>
        </p:grpSpPr>
        <p:sp>
          <p:nvSpPr>
            <p:cNvPr id="102" name="矩形 101"/>
            <p:cNvSpPr/>
            <p:nvPr/>
          </p:nvSpPr>
          <p:spPr>
            <a:xfrm>
              <a:off x="3974792" y="3886538"/>
              <a:ext cx="1475438" cy="439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 Homogeneous</a:t>
              </a:r>
            </a:p>
          </p:txBody>
        </p:sp>
        <p:cxnSp>
          <p:nvCxnSpPr>
            <p:cNvPr id="104" name="直接箭头连接符 46"/>
            <p:cNvCxnSpPr>
              <a:stCxn id="88" idx="2"/>
              <a:endCxn id="102" idx="0"/>
            </p:cNvCxnSpPr>
            <p:nvPr/>
          </p:nvCxnSpPr>
          <p:spPr>
            <a:xfrm rot="16200000" flipH="1">
              <a:off x="3788213" y="2962240"/>
              <a:ext cx="932108" cy="9164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4847600" y="3549497"/>
                  <a:ext cx="588815" cy="3703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600" y="3549497"/>
                  <a:ext cx="588815" cy="3703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92" name="组合 191"/>
          <p:cNvGrpSpPr/>
          <p:nvPr/>
        </p:nvGrpSpPr>
        <p:grpSpPr>
          <a:xfrm>
            <a:off x="1126403" y="2805568"/>
            <a:ext cx="1755223" cy="1378984"/>
            <a:chOff x="457441" y="2954430"/>
            <a:chExt cx="1755223" cy="1378984"/>
          </a:xfrm>
        </p:grpSpPr>
        <p:sp>
          <p:nvSpPr>
            <p:cNvPr id="92" name="矩形 91"/>
            <p:cNvSpPr/>
            <p:nvPr/>
          </p:nvSpPr>
          <p:spPr>
            <a:xfrm>
              <a:off x="457441" y="3894061"/>
              <a:ext cx="1521393" cy="439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Heterogeneous 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直接箭头连接符 46"/>
            <p:cNvCxnSpPr>
              <a:stCxn id="88" idx="2"/>
              <a:endCxn id="92" idx="0"/>
            </p:cNvCxnSpPr>
            <p:nvPr/>
          </p:nvCxnSpPr>
          <p:spPr>
            <a:xfrm rot="5400000">
              <a:off x="1245586" y="2926983"/>
              <a:ext cx="939631" cy="9945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/>
                <p:cNvSpPr/>
                <p:nvPr/>
              </p:nvSpPr>
              <p:spPr>
                <a:xfrm>
                  <a:off x="619309" y="3580697"/>
                  <a:ext cx="582147" cy="3703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9" y="3580697"/>
                  <a:ext cx="582147" cy="3703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14" name="矩形 113"/>
          <p:cNvSpPr/>
          <p:nvPr/>
        </p:nvSpPr>
        <p:spPr>
          <a:xfrm>
            <a:off x="1732521" y="6203025"/>
            <a:ext cx="2180197" cy="4048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</a:rPr>
              <a:t>Maximize Difference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1810841" y="5642552"/>
            <a:ext cx="2071419" cy="560473"/>
            <a:chOff x="1810841" y="5791414"/>
            <a:chExt cx="2071419" cy="560473"/>
          </a:xfrm>
        </p:grpSpPr>
        <p:cxnSp>
          <p:nvCxnSpPr>
            <p:cNvPr id="117" name="直接箭头连接符 46"/>
            <p:cNvCxnSpPr>
              <a:stCxn id="109" idx="2"/>
              <a:endCxn id="114" idx="0"/>
            </p:cNvCxnSpPr>
            <p:nvPr/>
          </p:nvCxnSpPr>
          <p:spPr>
            <a:xfrm flipH="1">
              <a:off x="2822620" y="5791414"/>
              <a:ext cx="8498" cy="5604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1810841" y="5842206"/>
                  <a:ext cx="2071419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248285" hangingPunct="0">
                    <a:lnSpc>
                      <a:spcPct val="150000"/>
                    </a:lnSpc>
                    <a:spcBef>
                      <a:spcPts val="600"/>
                    </a:spcBef>
                  </a:pPr>
                  <a:r>
                    <a:rPr lang="en-US" altLang="zh-CN" sz="1100" b="1" kern="100" dirty="0" smtClean="0">
                      <a:cs typeface="Times New Roman" panose="02020603050405020304" pitchFamily="18" charset="0"/>
                    </a:rPr>
                    <a:t>m</a:t>
                  </a:r>
                  <a14:m>
                    <m:oMath xmlns:m="http://schemas.openxmlformats.org/officeDocument/2006/math">
                      <m:r>
                        <a:rPr lang="en-US" altLang="zh-CN" sz="1100" b="1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lang="en-US" altLang="zh-CN" sz="1100" b="1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100" b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1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𝓙</m:t>
                      </m:r>
                      <m:r>
                        <a:rPr lang="en-US" altLang="zh-CN" sz="1100" b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11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1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11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1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sz="11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1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zh-CN" sz="1100" b="1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1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1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100" b="1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zh-CN" altLang="en-US" sz="1100" b="1" dirty="0"/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841" y="5842206"/>
                  <a:ext cx="2071419" cy="34624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4386" b="-10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93" name="组合 192"/>
          <p:cNvGrpSpPr/>
          <p:nvPr/>
        </p:nvGrpSpPr>
        <p:grpSpPr>
          <a:xfrm>
            <a:off x="1043226" y="4177029"/>
            <a:ext cx="3601631" cy="1465523"/>
            <a:chOff x="1044757" y="4198264"/>
            <a:chExt cx="3601631" cy="1465523"/>
          </a:xfrm>
        </p:grpSpPr>
        <p:sp>
          <p:nvSpPr>
            <p:cNvPr id="109" name="矩形 108"/>
            <p:cNvSpPr/>
            <p:nvPr/>
          </p:nvSpPr>
          <p:spPr>
            <a:xfrm>
              <a:off x="1127935" y="5187557"/>
              <a:ext cx="3409428" cy="476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Compute Average Distance</a:t>
              </a:r>
            </a:p>
          </p:txBody>
        </p:sp>
        <p:cxnSp>
          <p:nvCxnSpPr>
            <p:cNvPr id="110" name="直接箭头连接符 46"/>
            <p:cNvCxnSpPr>
              <a:stCxn id="102" idx="2"/>
            </p:cNvCxnSpPr>
            <p:nvPr/>
          </p:nvCxnSpPr>
          <p:spPr>
            <a:xfrm flipH="1">
              <a:off x="3774616" y="4198264"/>
              <a:ext cx="25027" cy="9858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46"/>
            <p:cNvCxnSpPr>
              <a:stCxn id="92" idx="2"/>
            </p:cNvCxnSpPr>
            <p:nvPr/>
          </p:nvCxnSpPr>
          <p:spPr>
            <a:xfrm flipH="1">
              <a:off x="1888194" y="4205787"/>
              <a:ext cx="437" cy="9892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1044757" y="4469526"/>
                  <a:ext cx="1707134" cy="5724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zh-CN" altLang="en-US" sz="11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sz="1100" b="1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1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zh-CN" altLang="en-US" sz="1100" b="1">
                                <a:latin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zh-CN" altLang="en-US" sz="1100" b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100" b="1">
                                    <a:latin typeface="Cambria Math" panose="02040503050406030204" pitchFamily="18" charset="0"/>
                                  </a:rPr>
                                  <m:t>𝓝</m:t>
                                </m:r>
                              </m:e>
                              <m:sub>
                                <m: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sup>
                            </m:sSubSup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𝓓</m:t>
                                    </m:r>
                                  </m:e>
                                  <m:sub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1100" b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757" y="4469526"/>
                  <a:ext cx="1707134" cy="57240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1064" r="-6071" b="-127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/>
                <p:cNvSpPr/>
                <p:nvPr/>
              </p:nvSpPr>
              <p:spPr>
                <a:xfrm>
                  <a:off x="2931239" y="4473244"/>
                  <a:ext cx="1715149" cy="5649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zh-CN" altLang="en-US" sz="11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sz="1100" b="1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1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zh-CN" altLang="en-US" sz="1100" b="1">
                                <a:latin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  <m:r>
                              <a:rPr lang="zh-CN" altLang="en-US" sz="1100" b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100" b="1">
                                    <a:latin typeface="Cambria Math" panose="02040503050406030204" pitchFamily="18" charset="0"/>
                                  </a:rPr>
                                  <m:t>𝓝</m:t>
                                </m:r>
                              </m:e>
                              <m:sub>
                                <m: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p>
                            </m:sSubSup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𝓓</m:t>
                                    </m:r>
                                  </m:e>
                                  <m:sub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zh-CN" altLang="en-US" sz="1100" b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1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1100" b="1" i="1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1100" b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sz="1100" b="1" dirty="0"/>
                </a:p>
              </p:txBody>
            </p:sp>
          </mc:Choice>
          <mc:Fallback xmlns="">
            <p:sp>
              <p:nvSpPr>
                <p:cNvPr id="127" name="矩形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239" y="4473244"/>
                  <a:ext cx="1715149" cy="5649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2151" r="-5694" b="-1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47" name="组合 146"/>
          <p:cNvGrpSpPr/>
          <p:nvPr/>
        </p:nvGrpSpPr>
        <p:grpSpPr>
          <a:xfrm>
            <a:off x="7436309" y="3051133"/>
            <a:ext cx="301943" cy="512034"/>
            <a:chOff x="6488153" y="3105176"/>
            <a:chExt cx="566870" cy="396506"/>
          </a:xfrm>
        </p:grpSpPr>
        <p:cxnSp>
          <p:nvCxnSpPr>
            <p:cNvPr id="148" name="直接箭头连接符 147"/>
            <p:cNvCxnSpPr/>
            <p:nvPr/>
          </p:nvCxnSpPr>
          <p:spPr>
            <a:xfrm>
              <a:off x="6488153" y="3105176"/>
              <a:ext cx="566870" cy="3965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/>
            <p:cNvSpPr/>
            <p:nvPr/>
          </p:nvSpPr>
          <p:spPr>
            <a:xfrm>
              <a:off x="6585778" y="3140987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异构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701395" y="4971981"/>
            <a:ext cx="1092422" cy="1083314"/>
            <a:chOff x="7685348" y="5236493"/>
            <a:chExt cx="1092422" cy="108331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7685348" y="5236493"/>
              <a:ext cx="1092422" cy="1083314"/>
              <a:chOff x="5274548" y="5510541"/>
              <a:chExt cx="1092422" cy="1083314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5518388" y="5982326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5904966" y="5916843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5771286" y="6216729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5274548" y="6301637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5715523" y="5510541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6262456" y="6269558"/>
                <a:ext cx="104514" cy="9459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5578037" y="5916843"/>
                <a:ext cx="449261" cy="384794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5285130" y="5567169"/>
                <a:ext cx="1076267" cy="1026686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6" name="直接箭头连接符 155"/>
              <p:cNvCxnSpPr>
                <a:endCxn id="141" idx="0"/>
              </p:cNvCxnSpPr>
              <p:nvPr/>
            </p:nvCxnSpPr>
            <p:spPr>
              <a:xfrm flipH="1">
                <a:off x="5802668" y="5582384"/>
                <a:ext cx="149058" cy="3344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矩形 158"/>
              <p:cNvSpPr/>
              <p:nvPr/>
            </p:nvSpPr>
            <p:spPr>
              <a:xfrm>
                <a:off x="5883982" y="5641364"/>
                <a:ext cx="44114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间隔</a:t>
                </a:r>
                <a:endPara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p:grpSp>
        <p:sp>
          <p:nvSpPr>
            <p:cNvPr id="158" name="椭圆 157"/>
            <p:cNvSpPr/>
            <p:nvPr/>
          </p:nvSpPr>
          <p:spPr>
            <a:xfrm>
              <a:off x="8165658" y="5777070"/>
              <a:ext cx="95618" cy="9459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6513551" y="4317119"/>
            <a:ext cx="748166" cy="575719"/>
            <a:chOff x="6734257" y="4305135"/>
            <a:chExt cx="748166" cy="575719"/>
          </a:xfrm>
        </p:grpSpPr>
        <p:cxnSp>
          <p:nvCxnSpPr>
            <p:cNvPr id="129" name="直接箭头连接符 128"/>
            <p:cNvCxnSpPr/>
            <p:nvPr/>
          </p:nvCxnSpPr>
          <p:spPr>
            <a:xfrm flipH="1">
              <a:off x="6734257" y="4305135"/>
              <a:ext cx="491381" cy="5757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矩形 198"/>
            <p:cNvSpPr/>
            <p:nvPr/>
          </p:nvSpPr>
          <p:spPr>
            <a:xfrm>
              <a:off x="6784796" y="4462786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学习过程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5347603" y="4762511"/>
            <a:ext cx="1421146" cy="1209609"/>
            <a:chOff x="6700164" y="4713593"/>
            <a:chExt cx="1421146" cy="1209609"/>
          </a:xfrm>
        </p:grpSpPr>
        <p:sp>
          <p:nvSpPr>
            <p:cNvPr id="143" name="椭圆 142"/>
            <p:cNvSpPr/>
            <p:nvPr/>
          </p:nvSpPr>
          <p:spPr>
            <a:xfrm>
              <a:off x="7371289" y="5380912"/>
              <a:ext cx="104514" cy="94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7122044" y="5247857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7595339" y="5182374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7434719" y="5654056"/>
              <a:ext cx="104514" cy="945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6878204" y="5567168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7374942" y="4926953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7866112" y="5535089"/>
              <a:ext cx="104514" cy="945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7181693" y="5182374"/>
              <a:ext cx="518160" cy="50125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5" name="直接箭头连接符 46"/>
            <p:cNvCxnSpPr/>
            <p:nvPr/>
          </p:nvCxnSpPr>
          <p:spPr>
            <a:xfrm flipH="1" flipV="1">
              <a:off x="7434719" y="5535089"/>
              <a:ext cx="18195" cy="141794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46"/>
            <p:cNvCxnSpPr>
              <a:stCxn id="184" idx="7"/>
            </p:cNvCxnSpPr>
            <p:nvPr/>
          </p:nvCxnSpPr>
          <p:spPr>
            <a:xfrm flipH="1">
              <a:off x="7531326" y="5255781"/>
              <a:ext cx="92644" cy="10694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46"/>
            <p:cNvCxnSpPr>
              <a:stCxn id="144" idx="6"/>
            </p:cNvCxnSpPr>
            <p:nvPr/>
          </p:nvCxnSpPr>
          <p:spPr>
            <a:xfrm>
              <a:off x="7226558" y="5295153"/>
              <a:ext cx="104372" cy="8575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6947103" y="4974248"/>
              <a:ext cx="975232" cy="9489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2" name="直接箭头连接符 46"/>
            <p:cNvCxnSpPr>
              <a:stCxn id="168" idx="5"/>
            </p:cNvCxnSpPr>
            <p:nvPr/>
          </p:nvCxnSpPr>
          <p:spPr>
            <a:xfrm>
              <a:off x="7955320" y="5615827"/>
              <a:ext cx="165990" cy="6780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46"/>
            <p:cNvCxnSpPr/>
            <p:nvPr/>
          </p:nvCxnSpPr>
          <p:spPr>
            <a:xfrm flipH="1">
              <a:off x="6700164" y="5639678"/>
              <a:ext cx="219456" cy="10730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46"/>
            <p:cNvCxnSpPr>
              <a:stCxn id="201" idx="0"/>
            </p:cNvCxnSpPr>
            <p:nvPr/>
          </p:nvCxnSpPr>
          <p:spPr>
            <a:xfrm flipH="1" flipV="1">
              <a:off x="7423546" y="4713593"/>
              <a:ext cx="11173" cy="26065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</a:t>
            </a:r>
            <a:r>
              <a:rPr lang="zh-CN" altLang="zh-CN" sz="1800" dirty="0" smtClean="0"/>
              <a:t>算法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算法框架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81642" y="1293652"/>
            <a:ext cx="4521992" cy="5432669"/>
            <a:chOff x="83968" y="1319052"/>
            <a:chExt cx="4521992" cy="5432669"/>
          </a:xfrm>
        </p:grpSpPr>
        <p:grpSp>
          <p:nvGrpSpPr>
            <p:cNvPr id="4" name="组合 3"/>
            <p:cNvGrpSpPr/>
            <p:nvPr/>
          </p:nvGrpSpPr>
          <p:grpSpPr>
            <a:xfrm>
              <a:off x="83968" y="1319052"/>
              <a:ext cx="4521992" cy="5432669"/>
              <a:chOff x="83968" y="1319052"/>
              <a:chExt cx="4521992" cy="5432669"/>
            </a:xfrm>
          </p:grpSpPr>
          <p:grpSp>
            <p:nvGrpSpPr>
              <p:cNvPr id="303" name="组合 302"/>
              <p:cNvGrpSpPr/>
              <p:nvPr/>
            </p:nvGrpSpPr>
            <p:grpSpPr>
              <a:xfrm>
                <a:off x="83968" y="1319052"/>
                <a:ext cx="4521992" cy="5432669"/>
                <a:chOff x="388768" y="1319052"/>
                <a:chExt cx="4521992" cy="5432669"/>
              </a:xfrm>
            </p:grpSpPr>
            <p:grpSp>
              <p:nvGrpSpPr>
                <p:cNvPr id="269" name="组合 268"/>
                <p:cNvGrpSpPr/>
                <p:nvPr/>
              </p:nvGrpSpPr>
              <p:grpSpPr>
                <a:xfrm>
                  <a:off x="914693" y="5834338"/>
                  <a:ext cx="2397330" cy="917383"/>
                  <a:chOff x="849857" y="5826625"/>
                  <a:chExt cx="2397330" cy="917383"/>
                </a:xfrm>
              </p:grpSpPr>
              <p:grpSp>
                <p:nvGrpSpPr>
                  <p:cNvPr id="238" name="组合 237"/>
                  <p:cNvGrpSpPr/>
                  <p:nvPr/>
                </p:nvGrpSpPr>
                <p:grpSpPr>
                  <a:xfrm>
                    <a:off x="849857" y="5826625"/>
                    <a:ext cx="2397330" cy="678210"/>
                    <a:chOff x="849857" y="5826625"/>
                    <a:chExt cx="2397330" cy="678210"/>
                  </a:xfrm>
                </p:grpSpPr>
                <p:pic>
                  <p:nvPicPr>
                    <p:cNvPr id="63" name="图片 62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49857" y="5828645"/>
                      <a:ext cx="552381" cy="6761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3" name="图片 232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49129" y="5828645"/>
                      <a:ext cx="552381" cy="6761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4" name="图片 23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694806" y="5826625"/>
                      <a:ext cx="552381" cy="6761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7" name="矩形 236"/>
                    <p:cNvSpPr/>
                    <p:nvPr/>
                  </p:nvSpPr>
                  <p:spPr>
                    <a:xfrm>
                      <a:off x="2347747" y="5848978"/>
                      <a:ext cx="247016" cy="504056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68" name="矩形 267"/>
                  <p:cNvSpPr/>
                  <p:nvPr/>
                </p:nvSpPr>
                <p:spPr>
                  <a:xfrm>
                    <a:off x="1407311" y="6374676"/>
                    <a:ext cx="95981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b="1" dirty="0" smtClean="0"/>
                      <a:t>Patients</a:t>
                    </a:r>
                    <a:endParaRPr lang="zh-CN" altLang="en-US" dirty="0"/>
                  </a:p>
                </p:txBody>
              </p:sp>
            </p:grpSp>
            <p:grpSp>
              <p:nvGrpSpPr>
                <p:cNvPr id="62" name="组合 61"/>
                <p:cNvGrpSpPr/>
                <p:nvPr/>
              </p:nvGrpSpPr>
              <p:grpSpPr>
                <a:xfrm>
                  <a:off x="1887220" y="2235200"/>
                  <a:ext cx="792480" cy="2514600"/>
                  <a:chOff x="2268220" y="1968500"/>
                  <a:chExt cx="1338580" cy="2628900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2268220" y="1968500"/>
                    <a:ext cx="1338580" cy="262890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" name="组合 11"/>
                  <p:cNvGrpSpPr/>
                  <p:nvPr/>
                </p:nvGrpSpPr>
                <p:grpSpPr>
                  <a:xfrm>
                    <a:off x="2645410" y="3048000"/>
                    <a:ext cx="623570" cy="203200"/>
                    <a:chOff x="2645410" y="2895600"/>
                    <a:chExt cx="623570" cy="203200"/>
                  </a:xfrm>
                </p:grpSpPr>
                <p:sp>
                  <p:nvSpPr>
                    <p:cNvPr id="9" name="椭圆 8"/>
                    <p:cNvSpPr/>
                    <p:nvPr/>
                  </p:nvSpPr>
                  <p:spPr>
                    <a:xfrm>
                      <a:off x="264541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/>
                    <p:nvPr/>
                  </p:nvSpPr>
                  <p:spPr>
                    <a:xfrm>
                      <a:off x="307848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2454910" y="3594100"/>
                    <a:ext cx="1004570" cy="203200"/>
                    <a:chOff x="2454910" y="3517900"/>
                    <a:chExt cx="1004570" cy="203200"/>
                  </a:xfrm>
                </p:grpSpPr>
                <p:sp>
                  <p:nvSpPr>
                    <p:cNvPr id="89" name="椭圆 88"/>
                    <p:cNvSpPr/>
                    <p:nvPr/>
                  </p:nvSpPr>
                  <p:spPr>
                    <a:xfrm>
                      <a:off x="245491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/>
                    <p:nvPr/>
                  </p:nvSpPr>
                  <p:spPr>
                    <a:xfrm>
                      <a:off x="28625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/>
                    <p:nvPr/>
                  </p:nvSpPr>
                  <p:spPr>
                    <a:xfrm>
                      <a:off x="32689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2645410" y="4140200"/>
                    <a:ext cx="623570" cy="203200"/>
                    <a:chOff x="2645410" y="4075203"/>
                    <a:chExt cx="623570" cy="203200"/>
                  </a:xfrm>
                </p:grpSpPr>
                <p:sp>
                  <p:nvSpPr>
                    <p:cNvPr id="92" name="椭圆 91"/>
                    <p:cNvSpPr/>
                    <p:nvPr/>
                  </p:nvSpPr>
                  <p:spPr>
                    <a:xfrm>
                      <a:off x="264541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/>
                    <p:nvPr/>
                  </p:nvSpPr>
                  <p:spPr>
                    <a:xfrm>
                      <a:off x="307848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18" name="直接箭头连接符 17"/>
                  <p:cNvCxnSpPr>
                    <a:stCxn id="92" idx="0"/>
                    <a:endCxn id="89" idx="4"/>
                  </p:cNvCxnSpPr>
                  <p:nvPr/>
                </p:nvCxnSpPr>
                <p:spPr>
                  <a:xfrm flipH="1" flipV="1">
                    <a:off x="255016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箭头连接符 94"/>
                  <p:cNvCxnSpPr>
                    <a:stCxn id="92" idx="0"/>
                    <a:endCxn id="90" idx="4"/>
                  </p:cNvCxnSpPr>
                  <p:nvPr/>
                </p:nvCxnSpPr>
                <p:spPr>
                  <a:xfrm flipV="1">
                    <a:off x="2740660" y="37973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98"/>
                  <p:cNvCxnSpPr>
                    <a:stCxn id="92" idx="0"/>
                    <a:endCxn id="91" idx="4"/>
                  </p:cNvCxnSpPr>
                  <p:nvPr/>
                </p:nvCxnSpPr>
                <p:spPr>
                  <a:xfrm flipV="1">
                    <a:off x="27406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箭头连接符 101"/>
                  <p:cNvCxnSpPr>
                    <a:stCxn id="93" idx="0"/>
                    <a:endCxn id="89" idx="4"/>
                  </p:cNvCxnSpPr>
                  <p:nvPr/>
                </p:nvCxnSpPr>
                <p:spPr>
                  <a:xfrm flipH="1" flipV="1">
                    <a:off x="25501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接箭头连接符 104"/>
                  <p:cNvCxnSpPr>
                    <a:stCxn id="93" idx="0"/>
                    <a:endCxn id="90" idx="4"/>
                  </p:cNvCxnSpPr>
                  <p:nvPr/>
                </p:nvCxnSpPr>
                <p:spPr>
                  <a:xfrm flipH="1" flipV="1">
                    <a:off x="2957830" y="37973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接箭头连接符 110"/>
                  <p:cNvCxnSpPr>
                    <a:stCxn id="91" idx="0"/>
                    <a:endCxn id="9" idx="4"/>
                  </p:cNvCxnSpPr>
                  <p:nvPr/>
                </p:nvCxnSpPr>
                <p:spPr>
                  <a:xfrm flipH="1" flipV="1">
                    <a:off x="27406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箭头连接符 113"/>
                  <p:cNvCxnSpPr>
                    <a:stCxn id="90" idx="0"/>
                    <a:endCxn id="81" idx="4"/>
                  </p:cNvCxnSpPr>
                  <p:nvPr/>
                </p:nvCxnSpPr>
                <p:spPr>
                  <a:xfrm flipV="1">
                    <a:off x="2957830" y="32512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箭头连接符 116"/>
                  <p:cNvCxnSpPr>
                    <a:stCxn id="91" idx="0"/>
                    <a:endCxn id="81" idx="4"/>
                  </p:cNvCxnSpPr>
                  <p:nvPr/>
                </p:nvCxnSpPr>
                <p:spPr>
                  <a:xfrm flipH="1" flipV="1">
                    <a:off x="317373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直接箭头连接符 126"/>
                  <p:cNvCxnSpPr>
                    <a:stCxn id="90" idx="0"/>
                    <a:endCxn id="9" idx="4"/>
                  </p:cNvCxnSpPr>
                  <p:nvPr/>
                </p:nvCxnSpPr>
                <p:spPr>
                  <a:xfrm flipH="1" flipV="1">
                    <a:off x="2740660" y="32512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箭头连接符 127"/>
                  <p:cNvCxnSpPr>
                    <a:stCxn id="89" idx="0"/>
                    <a:endCxn id="9" idx="4"/>
                  </p:cNvCxnSpPr>
                  <p:nvPr/>
                </p:nvCxnSpPr>
                <p:spPr>
                  <a:xfrm flipV="1">
                    <a:off x="255016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箭头连接符 128"/>
                  <p:cNvCxnSpPr>
                    <a:stCxn id="89" idx="0"/>
                    <a:endCxn id="81" idx="4"/>
                  </p:cNvCxnSpPr>
                  <p:nvPr/>
                </p:nvCxnSpPr>
                <p:spPr>
                  <a:xfrm flipV="1">
                    <a:off x="25501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接箭头连接符 132"/>
                  <p:cNvCxnSpPr>
                    <a:stCxn id="93" idx="0"/>
                    <a:endCxn id="91" idx="4"/>
                  </p:cNvCxnSpPr>
                  <p:nvPr/>
                </p:nvCxnSpPr>
                <p:spPr>
                  <a:xfrm flipV="1">
                    <a:off x="317373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6" name="矩形 135"/>
                <p:cNvSpPr/>
                <p:nvPr/>
              </p:nvSpPr>
              <p:spPr>
                <a:xfrm>
                  <a:off x="753367" y="5204300"/>
                  <a:ext cx="4103772" cy="41910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 smtClean="0">
                      <a:solidFill>
                        <a:schemeClr val="tx1"/>
                      </a:solidFill>
                    </a:rPr>
                    <a:t>Patient Quadruple Sampling 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Layer </a:t>
                  </a:r>
                  <a:r>
                    <a:rPr lang="en-US" altLang="zh-CN" sz="1600" b="1" dirty="0" smtClean="0">
                      <a:solidFill>
                        <a:schemeClr val="tx1"/>
                      </a:solidFill>
                    </a:rPr>
                    <a:t>(Feedback</a:t>
                  </a: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组合 137"/>
                <p:cNvGrpSpPr/>
                <p:nvPr/>
              </p:nvGrpSpPr>
              <p:grpSpPr>
                <a:xfrm>
                  <a:off x="2992481" y="2235200"/>
                  <a:ext cx="792480" cy="2514600"/>
                  <a:chOff x="2268220" y="1968500"/>
                  <a:chExt cx="1338580" cy="2628900"/>
                </a:xfrm>
              </p:grpSpPr>
              <p:sp>
                <p:nvSpPr>
                  <p:cNvPr id="140" name="矩形 139"/>
                  <p:cNvSpPr/>
                  <p:nvPr/>
                </p:nvSpPr>
                <p:spPr>
                  <a:xfrm>
                    <a:off x="2268220" y="1968500"/>
                    <a:ext cx="1338580" cy="262890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41" name="组合 140"/>
                  <p:cNvGrpSpPr/>
                  <p:nvPr/>
                </p:nvGrpSpPr>
                <p:grpSpPr>
                  <a:xfrm>
                    <a:off x="2645410" y="3048000"/>
                    <a:ext cx="623570" cy="203200"/>
                    <a:chOff x="2645410" y="2895600"/>
                    <a:chExt cx="623570" cy="203200"/>
                  </a:xfrm>
                </p:grpSpPr>
                <p:sp>
                  <p:nvSpPr>
                    <p:cNvPr id="167" name="椭圆 166"/>
                    <p:cNvSpPr/>
                    <p:nvPr/>
                  </p:nvSpPr>
                  <p:spPr>
                    <a:xfrm>
                      <a:off x="264541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/>
                    <p:nvPr/>
                  </p:nvSpPr>
                  <p:spPr>
                    <a:xfrm>
                      <a:off x="307848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42" name="组合 141"/>
                  <p:cNvGrpSpPr/>
                  <p:nvPr/>
                </p:nvGrpSpPr>
                <p:grpSpPr>
                  <a:xfrm>
                    <a:off x="2454910" y="3594100"/>
                    <a:ext cx="1004570" cy="203200"/>
                    <a:chOff x="2454910" y="3517900"/>
                    <a:chExt cx="1004570" cy="203200"/>
                  </a:xfrm>
                </p:grpSpPr>
                <p:sp>
                  <p:nvSpPr>
                    <p:cNvPr id="163" name="椭圆 162"/>
                    <p:cNvSpPr/>
                    <p:nvPr/>
                  </p:nvSpPr>
                  <p:spPr>
                    <a:xfrm>
                      <a:off x="245491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/>
                    <p:nvPr/>
                  </p:nvSpPr>
                  <p:spPr>
                    <a:xfrm>
                      <a:off x="28625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/>
                    <p:nvPr/>
                  </p:nvSpPr>
                  <p:spPr>
                    <a:xfrm>
                      <a:off x="32689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43" name="组合 142"/>
                  <p:cNvGrpSpPr/>
                  <p:nvPr/>
                </p:nvGrpSpPr>
                <p:grpSpPr>
                  <a:xfrm>
                    <a:off x="2645410" y="4140200"/>
                    <a:ext cx="623570" cy="203200"/>
                    <a:chOff x="2645410" y="4075203"/>
                    <a:chExt cx="623570" cy="203200"/>
                  </a:xfrm>
                </p:grpSpPr>
                <p:sp>
                  <p:nvSpPr>
                    <p:cNvPr id="161" name="椭圆 160"/>
                    <p:cNvSpPr/>
                    <p:nvPr/>
                  </p:nvSpPr>
                  <p:spPr>
                    <a:xfrm>
                      <a:off x="264541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/>
                    <p:nvPr/>
                  </p:nvSpPr>
                  <p:spPr>
                    <a:xfrm>
                      <a:off x="307848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144" name="直接箭头连接符 143"/>
                  <p:cNvCxnSpPr>
                    <a:stCxn id="161" idx="0"/>
                    <a:endCxn id="163" idx="4"/>
                  </p:cNvCxnSpPr>
                  <p:nvPr/>
                </p:nvCxnSpPr>
                <p:spPr>
                  <a:xfrm flipH="1" flipV="1">
                    <a:off x="255016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箭头连接符 145"/>
                  <p:cNvCxnSpPr>
                    <a:stCxn id="161" idx="0"/>
                    <a:endCxn id="165" idx="4"/>
                  </p:cNvCxnSpPr>
                  <p:nvPr/>
                </p:nvCxnSpPr>
                <p:spPr>
                  <a:xfrm flipV="1">
                    <a:off x="2740660" y="37973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箭头连接符 147"/>
                  <p:cNvCxnSpPr>
                    <a:stCxn id="161" idx="0"/>
                    <a:endCxn id="166" idx="4"/>
                  </p:cNvCxnSpPr>
                  <p:nvPr/>
                </p:nvCxnSpPr>
                <p:spPr>
                  <a:xfrm flipV="1">
                    <a:off x="27406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箭头连接符 149"/>
                  <p:cNvCxnSpPr>
                    <a:stCxn id="162" idx="0"/>
                    <a:endCxn id="163" idx="4"/>
                  </p:cNvCxnSpPr>
                  <p:nvPr/>
                </p:nvCxnSpPr>
                <p:spPr>
                  <a:xfrm flipH="1" flipV="1">
                    <a:off x="25501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箭头连接符 151"/>
                  <p:cNvCxnSpPr>
                    <a:stCxn id="162" idx="0"/>
                    <a:endCxn id="165" idx="4"/>
                  </p:cNvCxnSpPr>
                  <p:nvPr/>
                </p:nvCxnSpPr>
                <p:spPr>
                  <a:xfrm flipH="1" flipV="1">
                    <a:off x="2957830" y="37973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接箭头连接符 153"/>
                  <p:cNvCxnSpPr>
                    <a:stCxn id="166" idx="0"/>
                    <a:endCxn id="167" idx="4"/>
                  </p:cNvCxnSpPr>
                  <p:nvPr/>
                </p:nvCxnSpPr>
                <p:spPr>
                  <a:xfrm flipH="1" flipV="1">
                    <a:off x="27406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接箭头连接符 154"/>
                  <p:cNvCxnSpPr>
                    <a:stCxn id="165" idx="0"/>
                    <a:endCxn id="168" idx="4"/>
                  </p:cNvCxnSpPr>
                  <p:nvPr/>
                </p:nvCxnSpPr>
                <p:spPr>
                  <a:xfrm flipV="1">
                    <a:off x="2957830" y="32512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箭头连接符 155"/>
                  <p:cNvCxnSpPr>
                    <a:stCxn id="166" idx="0"/>
                    <a:endCxn id="168" idx="4"/>
                  </p:cNvCxnSpPr>
                  <p:nvPr/>
                </p:nvCxnSpPr>
                <p:spPr>
                  <a:xfrm flipH="1" flipV="1">
                    <a:off x="317373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接箭头连接符 156"/>
                  <p:cNvCxnSpPr>
                    <a:stCxn id="165" idx="0"/>
                    <a:endCxn id="167" idx="4"/>
                  </p:cNvCxnSpPr>
                  <p:nvPr/>
                </p:nvCxnSpPr>
                <p:spPr>
                  <a:xfrm flipH="1" flipV="1">
                    <a:off x="2740660" y="32512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箭头连接符 157"/>
                  <p:cNvCxnSpPr>
                    <a:stCxn id="163" idx="0"/>
                    <a:endCxn id="167" idx="4"/>
                  </p:cNvCxnSpPr>
                  <p:nvPr/>
                </p:nvCxnSpPr>
                <p:spPr>
                  <a:xfrm flipV="1">
                    <a:off x="255016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接箭头连接符 158"/>
                  <p:cNvCxnSpPr>
                    <a:stCxn id="163" idx="0"/>
                    <a:endCxn id="168" idx="4"/>
                  </p:cNvCxnSpPr>
                  <p:nvPr/>
                </p:nvCxnSpPr>
                <p:spPr>
                  <a:xfrm flipV="1">
                    <a:off x="25501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箭头连接符 159"/>
                  <p:cNvCxnSpPr>
                    <a:stCxn id="162" idx="0"/>
                    <a:endCxn id="166" idx="4"/>
                  </p:cNvCxnSpPr>
                  <p:nvPr/>
                </p:nvCxnSpPr>
                <p:spPr>
                  <a:xfrm flipV="1">
                    <a:off x="317373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9" name="组合 168"/>
                <p:cNvGrpSpPr/>
                <p:nvPr/>
              </p:nvGrpSpPr>
              <p:grpSpPr>
                <a:xfrm>
                  <a:off x="4064659" y="2235200"/>
                  <a:ext cx="792480" cy="2514600"/>
                  <a:chOff x="2268220" y="1968500"/>
                  <a:chExt cx="1338580" cy="2628900"/>
                </a:xfrm>
              </p:grpSpPr>
              <p:sp>
                <p:nvSpPr>
                  <p:cNvPr id="170" name="矩形 169"/>
                  <p:cNvSpPr/>
                  <p:nvPr/>
                </p:nvSpPr>
                <p:spPr>
                  <a:xfrm>
                    <a:off x="2268220" y="1968500"/>
                    <a:ext cx="1338580" cy="262890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71" name="组合 170"/>
                  <p:cNvGrpSpPr/>
                  <p:nvPr/>
                </p:nvGrpSpPr>
                <p:grpSpPr>
                  <a:xfrm>
                    <a:off x="2645410" y="3048000"/>
                    <a:ext cx="623570" cy="203200"/>
                    <a:chOff x="2645410" y="2895600"/>
                    <a:chExt cx="623570" cy="203200"/>
                  </a:xfrm>
                </p:grpSpPr>
                <p:sp>
                  <p:nvSpPr>
                    <p:cNvPr id="197" name="椭圆 196"/>
                    <p:cNvSpPr/>
                    <p:nvPr/>
                  </p:nvSpPr>
                  <p:spPr>
                    <a:xfrm>
                      <a:off x="264541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/>
                    <p:nvPr/>
                  </p:nvSpPr>
                  <p:spPr>
                    <a:xfrm>
                      <a:off x="307848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2454910" y="3594100"/>
                    <a:ext cx="1004570" cy="203200"/>
                    <a:chOff x="2454910" y="3517900"/>
                    <a:chExt cx="1004570" cy="203200"/>
                  </a:xfrm>
                </p:grpSpPr>
                <p:sp>
                  <p:nvSpPr>
                    <p:cNvPr id="194" name="椭圆 193"/>
                    <p:cNvSpPr/>
                    <p:nvPr/>
                  </p:nvSpPr>
                  <p:spPr>
                    <a:xfrm>
                      <a:off x="245491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/>
                    <p:nvPr/>
                  </p:nvSpPr>
                  <p:spPr>
                    <a:xfrm>
                      <a:off x="28625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/>
                    <p:nvPr/>
                  </p:nvSpPr>
                  <p:spPr>
                    <a:xfrm>
                      <a:off x="32689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2645410" y="4140200"/>
                    <a:ext cx="623570" cy="203200"/>
                    <a:chOff x="2645410" y="4075203"/>
                    <a:chExt cx="623570" cy="203200"/>
                  </a:xfrm>
                </p:grpSpPr>
                <p:sp>
                  <p:nvSpPr>
                    <p:cNvPr id="192" name="椭圆 191"/>
                    <p:cNvSpPr/>
                    <p:nvPr/>
                  </p:nvSpPr>
                  <p:spPr>
                    <a:xfrm>
                      <a:off x="264541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/>
                    <p:nvPr/>
                  </p:nvSpPr>
                  <p:spPr>
                    <a:xfrm>
                      <a:off x="307848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174" name="直接箭头连接符 173"/>
                  <p:cNvCxnSpPr>
                    <a:stCxn id="192" idx="0"/>
                    <a:endCxn id="194" idx="4"/>
                  </p:cNvCxnSpPr>
                  <p:nvPr/>
                </p:nvCxnSpPr>
                <p:spPr>
                  <a:xfrm flipH="1" flipV="1">
                    <a:off x="255016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箭头连接符 174"/>
                  <p:cNvCxnSpPr>
                    <a:stCxn id="192" idx="0"/>
                    <a:endCxn id="195" idx="4"/>
                  </p:cNvCxnSpPr>
                  <p:nvPr/>
                </p:nvCxnSpPr>
                <p:spPr>
                  <a:xfrm flipV="1">
                    <a:off x="2740660" y="37973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直接箭头连接符 176"/>
                  <p:cNvCxnSpPr>
                    <a:stCxn id="192" idx="0"/>
                    <a:endCxn id="196" idx="4"/>
                  </p:cNvCxnSpPr>
                  <p:nvPr/>
                </p:nvCxnSpPr>
                <p:spPr>
                  <a:xfrm flipV="1">
                    <a:off x="27406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箭头连接符 178"/>
                  <p:cNvCxnSpPr>
                    <a:stCxn id="193" idx="0"/>
                    <a:endCxn id="194" idx="4"/>
                  </p:cNvCxnSpPr>
                  <p:nvPr/>
                </p:nvCxnSpPr>
                <p:spPr>
                  <a:xfrm flipH="1" flipV="1">
                    <a:off x="25501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箭头连接符 179"/>
                  <p:cNvCxnSpPr>
                    <a:stCxn id="193" idx="0"/>
                    <a:endCxn id="195" idx="4"/>
                  </p:cNvCxnSpPr>
                  <p:nvPr/>
                </p:nvCxnSpPr>
                <p:spPr>
                  <a:xfrm flipH="1" flipV="1">
                    <a:off x="2957830" y="37973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箭头连接符 180"/>
                  <p:cNvCxnSpPr>
                    <a:stCxn id="196" idx="0"/>
                    <a:endCxn id="197" idx="4"/>
                  </p:cNvCxnSpPr>
                  <p:nvPr/>
                </p:nvCxnSpPr>
                <p:spPr>
                  <a:xfrm flipH="1" flipV="1">
                    <a:off x="27406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箭头连接符 181"/>
                  <p:cNvCxnSpPr>
                    <a:stCxn id="195" idx="0"/>
                    <a:endCxn id="198" idx="4"/>
                  </p:cNvCxnSpPr>
                  <p:nvPr/>
                </p:nvCxnSpPr>
                <p:spPr>
                  <a:xfrm flipV="1">
                    <a:off x="2957830" y="32512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箭头连接符 183"/>
                  <p:cNvCxnSpPr>
                    <a:stCxn id="196" idx="0"/>
                    <a:endCxn id="198" idx="4"/>
                  </p:cNvCxnSpPr>
                  <p:nvPr/>
                </p:nvCxnSpPr>
                <p:spPr>
                  <a:xfrm flipH="1" flipV="1">
                    <a:off x="317373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箭头连接符 184"/>
                  <p:cNvCxnSpPr>
                    <a:stCxn id="195" idx="0"/>
                    <a:endCxn id="197" idx="4"/>
                  </p:cNvCxnSpPr>
                  <p:nvPr/>
                </p:nvCxnSpPr>
                <p:spPr>
                  <a:xfrm flipH="1" flipV="1">
                    <a:off x="2740660" y="32512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直接箭头连接符 186"/>
                  <p:cNvCxnSpPr>
                    <a:stCxn id="194" idx="0"/>
                    <a:endCxn id="197" idx="4"/>
                  </p:cNvCxnSpPr>
                  <p:nvPr/>
                </p:nvCxnSpPr>
                <p:spPr>
                  <a:xfrm flipV="1">
                    <a:off x="255016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直接箭头连接符 187"/>
                  <p:cNvCxnSpPr>
                    <a:stCxn id="194" idx="0"/>
                    <a:endCxn id="198" idx="4"/>
                  </p:cNvCxnSpPr>
                  <p:nvPr/>
                </p:nvCxnSpPr>
                <p:spPr>
                  <a:xfrm flipV="1">
                    <a:off x="25501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接箭头连接符 190"/>
                  <p:cNvCxnSpPr>
                    <a:stCxn id="193" idx="0"/>
                    <a:endCxn id="196" idx="4"/>
                  </p:cNvCxnSpPr>
                  <p:nvPr/>
                </p:nvCxnSpPr>
                <p:spPr>
                  <a:xfrm flipV="1">
                    <a:off x="317373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9" name="组合 198"/>
                <p:cNvGrpSpPr/>
                <p:nvPr/>
              </p:nvGrpSpPr>
              <p:grpSpPr>
                <a:xfrm>
                  <a:off x="753367" y="2235200"/>
                  <a:ext cx="792480" cy="2514600"/>
                  <a:chOff x="2268220" y="1968500"/>
                  <a:chExt cx="1338580" cy="2628900"/>
                </a:xfrm>
              </p:grpSpPr>
              <p:sp>
                <p:nvSpPr>
                  <p:cNvPr id="200" name="矩形 199"/>
                  <p:cNvSpPr/>
                  <p:nvPr/>
                </p:nvSpPr>
                <p:spPr>
                  <a:xfrm>
                    <a:off x="2268220" y="1968500"/>
                    <a:ext cx="1338580" cy="262890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01" name="组合 200"/>
                  <p:cNvGrpSpPr/>
                  <p:nvPr/>
                </p:nvGrpSpPr>
                <p:grpSpPr>
                  <a:xfrm>
                    <a:off x="2645410" y="3048000"/>
                    <a:ext cx="623570" cy="203200"/>
                    <a:chOff x="2645410" y="2895600"/>
                    <a:chExt cx="623570" cy="203200"/>
                  </a:xfrm>
                </p:grpSpPr>
                <p:sp>
                  <p:nvSpPr>
                    <p:cNvPr id="230" name="椭圆 229"/>
                    <p:cNvSpPr/>
                    <p:nvPr/>
                  </p:nvSpPr>
                  <p:spPr>
                    <a:xfrm>
                      <a:off x="264541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/>
                    <p:nvPr/>
                  </p:nvSpPr>
                  <p:spPr>
                    <a:xfrm>
                      <a:off x="3078480" y="28956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3" name="组合 202"/>
                  <p:cNvGrpSpPr/>
                  <p:nvPr/>
                </p:nvGrpSpPr>
                <p:grpSpPr>
                  <a:xfrm>
                    <a:off x="2454910" y="3594100"/>
                    <a:ext cx="1004570" cy="203200"/>
                    <a:chOff x="2454910" y="3517900"/>
                    <a:chExt cx="1004570" cy="203200"/>
                  </a:xfrm>
                </p:grpSpPr>
                <p:sp>
                  <p:nvSpPr>
                    <p:cNvPr id="227" name="椭圆 226"/>
                    <p:cNvSpPr/>
                    <p:nvPr/>
                  </p:nvSpPr>
                  <p:spPr>
                    <a:xfrm>
                      <a:off x="245491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/>
                    <p:nvPr/>
                  </p:nvSpPr>
                  <p:spPr>
                    <a:xfrm>
                      <a:off x="28625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/>
                    <p:nvPr/>
                  </p:nvSpPr>
                  <p:spPr>
                    <a:xfrm>
                      <a:off x="3268980" y="3517900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7" name="组合 206"/>
                  <p:cNvGrpSpPr/>
                  <p:nvPr/>
                </p:nvGrpSpPr>
                <p:grpSpPr>
                  <a:xfrm>
                    <a:off x="2645410" y="4140200"/>
                    <a:ext cx="623570" cy="203200"/>
                    <a:chOff x="2645410" y="4075203"/>
                    <a:chExt cx="623570" cy="203200"/>
                  </a:xfrm>
                </p:grpSpPr>
                <p:sp>
                  <p:nvSpPr>
                    <p:cNvPr id="225" name="椭圆 224"/>
                    <p:cNvSpPr/>
                    <p:nvPr/>
                  </p:nvSpPr>
                  <p:spPr>
                    <a:xfrm>
                      <a:off x="264541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/>
                    <p:nvPr/>
                  </p:nvSpPr>
                  <p:spPr>
                    <a:xfrm>
                      <a:off x="3078480" y="4075203"/>
                      <a:ext cx="190500" cy="2032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208" name="直接箭头连接符 207"/>
                  <p:cNvCxnSpPr>
                    <a:stCxn id="225" idx="0"/>
                    <a:endCxn id="227" idx="4"/>
                  </p:cNvCxnSpPr>
                  <p:nvPr/>
                </p:nvCxnSpPr>
                <p:spPr>
                  <a:xfrm flipH="1" flipV="1">
                    <a:off x="255016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箭头连接符 209"/>
                  <p:cNvCxnSpPr>
                    <a:stCxn id="225" idx="0"/>
                    <a:endCxn id="228" idx="4"/>
                  </p:cNvCxnSpPr>
                  <p:nvPr/>
                </p:nvCxnSpPr>
                <p:spPr>
                  <a:xfrm flipV="1">
                    <a:off x="2740660" y="37973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箭头连接符 211"/>
                  <p:cNvCxnSpPr>
                    <a:stCxn id="225" idx="0"/>
                    <a:endCxn id="229" idx="4"/>
                  </p:cNvCxnSpPr>
                  <p:nvPr/>
                </p:nvCxnSpPr>
                <p:spPr>
                  <a:xfrm flipV="1">
                    <a:off x="27406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箭头连接符 212"/>
                  <p:cNvCxnSpPr>
                    <a:stCxn id="226" idx="0"/>
                    <a:endCxn id="227" idx="4"/>
                  </p:cNvCxnSpPr>
                  <p:nvPr/>
                </p:nvCxnSpPr>
                <p:spPr>
                  <a:xfrm flipH="1" flipV="1">
                    <a:off x="2550160" y="37973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接箭头连接符 214"/>
                  <p:cNvCxnSpPr>
                    <a:stCxn id="226" idx="0"/>
                    <a:endCxn id="228" idx="4"/>
                  </p:cNvCxnSpPr>
                  <p:nvPr/>
                </p:nvCxnSpPr>
                <p:spPr>
                  <a:xfrm flipH="1" flipV="1">
                    <a:off x="2957830" y="37973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直接箭头连接符 215"/>
                  <p:cNvCxnSpPr>
                    <a:stCxn id="229" idx="0"/>
                    <a:endCxn id="230" idx="4"/>
                  </p:cNvCxnSpPr>
                  <p:nvPr/>
                </p:nvCxnSpPr>
                <p:spPr>
                  <a:xfrm flipH="1" flipV="1">
                    <a:off x="27406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箭头连接符 217"/>
                  <p:cNvCxnSpPr>
                    <a:stCxn id="228" idx="0"/>
                    <a:endCxn id="231" idx="4"/>
                  </p:cNvCxnSpPr>
                  <p:nvPr/>
                </p:nvCxnSpPr>
                <p:spPr>
                  <a:xfrm flipV="1">
                    <a:off x="2957830" y="3251200"/>
                    <a:ext cx="2159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箭头连接符 218"/>
                  <p:cNvCxnSpPr>
                    <a:stCxn id="229" idx="0"/>
                    <a:endCxn id="231" idx="4"/>
                  </p:cNvCxnSpPr>
                  <p:nvPr/>
                </p:nvCxnSpPr>
                <p:spPr>
                  <a:xfrm flipH="1" flipV="1">
                    <a:off x="317373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箭头连接符 220"/>
                  <p:cNvCxnSpPr>
                    <a:stCxn id="228" idx="0"/>
                    <a:endCxn id="230" idx="4"/>
                  </p:cNvCxnSpPr>
                  <p:nvPr/>
                </p:nvCxnSpPr>
                <p:spPr>
                  <a:xfrm flipH="1" flipV="1">
                    <a:off x="2740660" y="3251200"/>
                    <a:ext cx="2171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箭头连接符 221"/>
                  <p:cNvCxnSpPr>
                    <a:stCxn id="227" idx="0"/>
                    <a:endCxn id="230" idx="4"/>
                  </p:cNvCxnSpPr>
                  <p:nvPr/>
                </p:nvCxnSpPr>
                <p:spPr>
                  <a:xfrm flipV="1">
                    <a:off x="2550160" y="32512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箭头连接符 222"/>
                  <p:cNvCxnSpPr>
                    <a:stCxn id="227" idx="0"/>
                    <a:endCxn id="231" idx="4"/>
                  </p:cNvCxnSpPr>
                  <p:nvPr/>
                </p:nvCxnSpPr>
                <p:spPr>
                  <a:xfrm flipV="1">
                    <a:off x="2550160" y="3251200"/>
                    <a:ext cx="623570" cy="342900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箭头连接符 223"/>
                  <p:cNvCxnSpPr>
                    <a:stCxn id="226" idx="0"/>
                    <a:endCxn id="229" idx="4"/>
                  </p:cNvCxnSpPr>
                  <p:nvPr/>
                </p:nvCxnSpPr>
                <p:spPr>
                  <a:xfrm flipV="1">
                    <a:off x="3173730" y="3797300"/>
                    <a:ext cx="190500" cy="342900"/>
                  </a:xfrm>
                  <a:prstGeom prst="straightConnector1">
                    <a:avLst/>
                  </a:prstGeom>
                  <a:ln w="15875">
                    <a:solidFill>
                      <a:schemeClr val="accent6">
                        <a:lumMod val="7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2" name="矩形 231"/>
                <p:cNvSpPr/>
                <p:nvPr/>
              </p:nvSpPr>
              <p:spPr>
                <a:xfrm>
                  <a:off x="740355" y="1319052"/>
                  <a:ext cx="4103772" cy="41910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Patient </a:t>
                  </a:r>
                  <a:r>
                    <a:rPr lang="en-US" altLang="zh-CN" sz="1600" b="1" dirty="0" smtClean="0">
                      <a:solidFill>
                        <a:schemeClr val="tx1"/>
                      </a:solidFill>
                    </a:rPr>
                    <a:t>Metric Layer ( Classify or Ranking )</a:t>
                  </a:r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2" name="直接箭头连接符 241"/>
                <p:cNvCxnSpPr>
                  <a:stCxn id="308" idx="0"/>
                </p:cNvCxnSpPr>
                <p:nvPr/>
              </p:nvCxnSpPr>
              <p:spPr>
                <a:xfrm flipH="1" flipV="1">
                  <a:off x="4344358" y="5623401"/>
                  <a:ext cx="1892" cy="313441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箭头连接符 242"/>
                <p:cNvCxnSpPr/>
                <p:nvPr/>
              </p:nvCxnSpPr>
              <p:spPr>
                <a:xfrm flipH="1" flipV="1">
                  <a:off x="2915043" y="5623400"/>
                  <a:ext cx="1" cy="332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箭头连接符 243"/>
                <p:cNvCxnSpPr>
                  <a:endCxn id="200" idx="2"/>
                </p:cNvCxnSpPr>
                <p:nvPr/>
              </p:nvCxnSpPr>
              <p:spPr>
                <a:xfrm flipV="1">
                  <a:off x="1149607" y="4749800"/>
                  <a:ext cx="0" cy="44896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箭头连接符 245"/>
                <p:cNvCxnSpPr/>
                <p:nvPr/>
              </p:nvCxnSpPr>
              <p:spPr>
                <a:xfrm flipH="1" flipV="1">
                  <a:off x="2277516" y="4722010"/>
                  <a:ext cx="5944" cy="4767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箭头连接符 246"/>
                <p:cNvCxnSpPr/>
                <p:nvPr/>
              </p:nvCxnSpPr>
              <p:spPr>
                <a:xfrm flipH="1" flipV="1">
                  <a:off x="3396641" y="4735904"/>
                  <a:ext cx="4110" cy="46285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箭头连接符 247"/>
                <p:cNvCxnSpPr/>
                <p:nvPr/>
              </p:nvCxnSpPr>
              <p:spPr>
                <a:xfrm flipH="1" flipV="1">
                  <a:off x="4448694" y="4736753"/>
                  <a:ext cx="12205" cy="4620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矩形 248"/>
                <p:cNvSpPr/>
                <p:nvPr/>
              </p:nvSpPr>
              <p:spPr>
                <a:xfrm>
                  <a:off x="785711" y="2300159"/>
                  <a:ext cx="74020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altLang="zh-CN" sz="1200" b="1" dirty="0" smtClean="0"/>
                </a:p>
                <a:p>
                  <a:pPr algn="ctr"/>
                  <a:r>
                    <a:rPr lang="en-US" altLang="zh-CN" sz="1200" b="1" dirty="0" smtClean="0"/>
                    <a:t>P +</a:t>
                  </a:r>
                </a:p>
                <a:p>
                  <a:pPr algn="ctr"/>
                  <a:r>
                    <a:rPr lang="en-US" altLang="zh-CN" sz="1200" b="1" dirty="0" smtClean="0"/>
                    <a:t>Network</a:t>
                  </a:r>
                  <a:endParaRPr lang="zh-CN" altLang="en-US" sz="1200" b="1" dirty="0"/>
                </a:p>
              </p:txBody>
            </p:sp>
            <p:cxnSp>
              <p:nvCxnSpPr>
                <p:cNvPr id="255" name="直接箭头连接符 254"/>
                <p:cNvCxnSpPr/>
                <p:nvPr/>
              </p:nvCxnSpPr>
              <p:spPr>
                <a:xfrm flipH="1" flipV="1">
                  <a:off x="1161636" y="5617050"/>
                  <a:ext cx="1" cy="332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矩形 255"/>
                <p:cNvSpPr/>
                <p:nvPr/>
              </p:nvSpPr>
              <p:spPr>
                <a:xfrm>
                  <a:off x="1942764" y="2295951"/>
                  <a:ext cx="74020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altLang="zh-CN" sz="1200" b="1" dirty="0" smtClean="0"/>
                </a:p>
                <a:p>
                  <a:pPr algn="ctr"/>
                  <a:r>
                    <a:rPr lang="en-US" altLang="zh-CN" sz="1200" b="1" dirty="0" smtClean="0"/>
                    <a:t>P</a:t>
                  </a:r>
                </a:p>
                <a:p>
                  <a:pPr algn="ctr"/>
                  <a:r>
                    <a:rPr lang="en-US" altLang="zh-CN" sz="1200" b="1" dirty="0" smtClean="0"/>
                    <a:t>Network</a:t>
                  </a:r>
                  <a:endParaRPr lang="zh-CN" altLang="en-US" sz="1200" b="1" dirty="0"/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3041005" y="2311976"/>
                  <a:ext cx="74020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altLang="zh-CN" sz="1200" b="1" dirty="0" smtClean="0"/>
                </a:p>
                <a:p>
                  <a:pPr algn="ctr"/>
                  <a:r>
                    <a:rPr lang="en-US" altLang="zh-CN" sz="1200" b="1" dirty="0" smtClean="0"/>
                    <a:t>P s</a:t>
                  </a:r>
                </a:p>
                <a:p>
                  <a:pPr algn="ctr"/>
                  <a:r>
                    <a:rPr lang="en-US" altLang="zh-CN" sz="1200" b="1" dirty="0" smtClean="0"/>
                    <a:t>Network</a:t>
                  </a:r>
                  <a:endParaRPr lang="zh-CN" altLang="en-US" sz="1200" b="1" dirty="0"/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4122411" y="2309388"/>
                  <a:ext cx="74020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altLang="zh-CN" sz="1200" b="1" dirty="0" smtClean="0"/>
                </a:p>
                <a:p>
                  <a:pPr algn="ctr"/>
                  <a:r>
                    <a:rPr lang="en-US" altLang="zh-CN" sz="1200" b="1" dirty="0" smtClean="0"/>
                    <a:t>P  -</a:t>
                  </a:r>
                </a:p>
                <a:p>
                  <a:pPr algn="ctr"/>
                  <a:r>
                    <a:rPr lang="en-US" altLang="zh-CN" sz="1200" b="1" dirty="0" smtClean="0"/>
                    <a:t>Network</a:t>
                  </a:r>
                  <a:endParaRPr lang="zh-CN" altLang="en-US" sz="1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矩形 259"/>
                    <p:cNvSpPr/>
                    <p:nvPr/>
                  </p:nvSpPr>
                  <p:spPr>
                    <a:xfrm>
                      <a:off x="2992481" y="4749800"/>
                      <a:ext cx="473142" cy="3690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baseline="-25000" dirty="0"/>
                    </a:p>
                  </p:txBody>
                </p:sp>
              </mc:Choice>
              <mc:Fallback xmlns="">
                <p:sp>
                  <p:nvSpPr>
                    <p:cNvPr id="260" name="矩形 25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2481" y="4749800"/>
                      <a:ext cx="473142" cy="36907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1" name="矩形 260"/>
                    <p:cNvSpPr/>
                    <p:nvPr/>
                  </p:nvSpPr>
                  <p:spPr>
                    <a:xfrm>
                      <a:off x="747314" y="4774323"/>
                      <a:ext cx="510011" cy="3747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baseline="-25000" dirty="0"/>
                    </a:p>
                  </p:txBody>
                </p:sp>
              </mc:Choice>
              <mc:Fallback xmlns="">
                <p:sp>
                  <p:nvSpPr>
                    <p:cNvPr id="261" name="矩形 26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314" y="4774323"/>
                      <a:ext cx="510011" cy="37478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48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2" name="矩形 261"/>
                    <p:cNvSpPr/>
                    <p:nvPr/>
                  </p:nvSpPr>
                  <p:spPr>
                    <a:xfrm>
                      <a:off x="4400749" y="4749800"/>
                      <a:ext cx="510011" cy="36843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baseline="-25000" dirty="0"/>
                    </a:p>
                  </p:txBody>
                </p:sp>
              </mc:Choice>
              <mc:Fallback xmlns="">
                <p:sp>
                  <p:nvSpPr>
                    <p:cNvPr id="262" name="矩形 26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0749" y="4749800"/>
                      <a:ext cx="510011" cy="368434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3" name="矩形 262"/>
                    <p:cNvSpPr/>
                    <p:nvPr/>
                  </p:nvSpPr>
                  <p:spPr>
                    <a:xfrm>
                      <a:off x="1857377" y="4767669"/>
                      <a:ext cx="450701" cy="36843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baseline="-25000" dirty="0"/>
                    </a:p>
                  </p:txBody>
                </p:sp>
              </mc:Choice>
              <mc:Fallback xmlns="">
                <p:sp>
                  <p:nvSpPr>
                    <p:cNvPr id="263" name="矩形 2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7377" y="4767669"/>
                      <a:ext cx="450701" cy="368434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p:cxnSp>
              <p:nvCxnSpPr>
                <p:cNvPr id="264" name="直接箭头连接符 263"/>
                <p:cNvCxnSpPr/>
                <p:nvPr/>
              </p:nvCxnSpPr>
              <p:spPr>
                <a:xfrm flipH="1" flipV="1">
                  <a:off x="1146872" y="1750529"/>
                  <a:ext cx="5944" cy="4767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箭头连接符 264"/>
                <p:cNvCxnSpPr/>
                <p:nvPr/>
              </p:nvCxnSpPr>
              <p:spPr>
                <a:xfrm flipH="1" flipV="1">
                  <a:off x="2314739" y="1763430"/>
                  <a:ext cx="5944" cy="4767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箭头连接符 265"/>
                <p:cNvCxnSpPr/>
                <p:nvPr/>
              </p:nvCxnSpPr>
              <p:spPr>
                <a:xfrm flipH="1" flipV="1">
                  <a:off x="3343984" y="1750529"/>
                  <a:ext cx="5944" cy="4767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箭头连接符 266"/>
                <p:cNvCxnSpPr/>
                <p:nvPr/>
              </p:nvCxnSpPr>
              <p:spPr>
                <a:xfrm flipH="1" flipV="1">
                  <a:off x="4472929" y="1776867"/>
                  <a:ext cx="5944" cy="4767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矩形 270"/>
                    <p:cNvSpPr/>
                    <p:nvPr/>
                  </p:nvSpPr>
                  <p:spPr>
                    <a:xfrm>
                      <a:off x="388768" y="1826318"/>
                      <a:ext cx="849848" cy="3747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1" name="矩形 27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768" y="1826318"/>
                      <a:ext cx="849848" cy="374783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矩形 271"/>
                    <p:cNvSpPr/>
                    <p:nvPr/>
                  </p:nvSpPr>
                  <p:spPr>
                    <a:xfrm>
                      <a:off x="1593830" y="1806069"/>
                      <a:ext cx="790537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2" name="矩形 27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93830" y="1806069"/>
                      <a:ext cx="790537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3" name="矩形 272"/>
                    <p:cNvSpPr/>
                    <p:nvPr/>
                  </p:nvSpPr>
                  <p:spPr>
                    <a:xfrm>
                      <a:off x="2595802" y="1793717"/>
                      <a:ext cx="81297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p>
                            </m:sSub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3" name="矩形 2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5802" y="1793717"/>
                      <a:ext cx="812978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4" name="矩形 273"/>
                    <p:cNvSpPr/>
                    <p:nvPr/>
                  </p:nvSpPr>
                  <p:spPr>
                    <a:xfrm>
                      <a:off x="3708079" y="1793346"/>
                      <a:ext cx="84984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4" name="矩形 27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8079" y="1793346"/>
                      <a:ext cx="849848" cy="369332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pic>
            <p:nvPicPr>
              <p:cNvPr id="308" name="图片 30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5412" y="5936842"/>
                <a:ext cx="492076" cy="492076"/>
              </a:xfrm>
              <a:prstGeom prst="rect">
                <a:avLst/>
              </a:prstGeom>
            </p:spPr>
          </p:pic>
        </p:grpSp>
        <p:cxnSp>
          <p:nvCxnSpPr>
            <p:cNvPr id="311" name="直接箭头连接符 310"/>
            <p:cNvCxnSpPr/>
            <p:nvPr/>
          </p:nvCxnSpPr>
          <p:spPr>
            <a:xfrm flipH="1" flipV="1">
              <a:off x="1715528" y="5611006"/>
              <a:ext cx="1" cy="3322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矩形 311"/>
            <p:cNvSpPr/>
            <p:nvPr/>
          </p:nvSpPr>
          <p:spPr>
            <a:xfrm>
              <a:off x="3543330" y="6382389"/>
              <a:ext cx="9217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/>
                <a:t>Doctors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29711" y="5157580"/>
            <a:ext cx="3896262" cy="738314"/>
            <a:chOff x="5095338" y="5375433"/>
            <a:chExt cx="3538465" cy="738314"/>
          </a:xfrm>
        </p:grpSpPr>
        <p:sp>
          <p:nvSpPr>
            <p:cNvPr id="153" name="矩形 152"/>
            <p:cNvSpPr/>
            <p:nvPr/>
          </p:nvSpPr>
          <p:spPr>
            <a:xfrm>
              <a:off x="5833743" y="5504128"/>
              <a:ext cx="2800060" cy="609619"/>
            </a:xfrm>
            <a:prstGeom prst="rect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endParaRPr lang="en-US" altLang="zh-CN" sz="1600" b="1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zh-CN" sz="1600" b="1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左箭头 6"/>
            <p:cNvSpPr/>
            <p:nvPr/>
          </p:nvSpPr>
          <p:spPr>
            <a:xfrm>
              <a:off x="5095338" y="5717045"/>
              <a:ext cx="673100" cy="213200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5882348" y="5375433"/>
              <a:ext cx="270285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b="1" dirty="0" smtClean="0"/>
            </a:p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神经网络采样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层，面向病人样本及医生相似度评分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129711" y="3840554"/>
            <a:ext cx="3861889" cy="1019115"/>
            <a:chOff x="5095338" y="5504127"/>
            <a:chExt cx="3538465" cy="1019115"/>
          </a:xfrm>
        </p:grpSpPr>
        <p:sp>
          <p:nvSpPr>
            <p:cNvPr id="176" name="矩形 175"/>
            <p:cNvSpPr/>
            <p:nvPr/>
          </p:nvSpPr>
          <p:spPr>
            <a:xfrm>
              <a:off x="5833743" y="5504127"/>
              <a:ext cx="2800060" cy="1019115"/>
            </a:xfrm>
            <a:prstGeom prst="rect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endParaRPr lang="en-US" altLang="zh-CN" sz="1600" b="1" dirty="0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zh-CN" sz="1600" b="1" dirty="0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左箭头 177"/>
            <p:cNvSpPr/>
            <p:nvPr/>
          </p:nvSpPr>
          <p:spPr>
            <a:xfrm>
              <a:off x="5095338" y="5717045"/>
              <a:ext cx="673100" cy="213200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833742" y="5541174"/>
              <a:ext cx="280005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网络层，框架主体部分，用于识别及编码病人特征，四个网络共享参数。网络层内部结构及参数设定是一项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重要任务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95338" y="1420320"/>
            <a:ext cx="3896261" cy="775902"/>
            <a:chOff x="5095338" y="1420320"/>
            <a:chExt cx="3896261" cy="775902"/>
          </a:xfrm>
        </p:grpSpPr>
        <p:grpSp>
          <p:nvGrpSpPr>
            <p:cNvPr id="2" name="组合 1"/>
            <p:cNvGrpSpPr/>
            <p:nvPr/>
          </p:nvGrpSpPr>
          <p:grpSpPr>
            <a:xfrm>
              <a:off x="5095338" y="1420320"/>
              <a:ext cx="3896261" cy="775902"/>
              <a:chOff x="5095338" y="1420320"/>
              <a:chExt cx="3896261" cy="775902"/>
            </a:xfrm>
          </p:grpSpPr>
          <p:sp>
            <p:nvSpPr>
              <p:cNvPr id="189" name="矩形 188"/>
              <p:cNvSpPr/>
              <p:nvPr/>
            </p:nvSpPr>
            <p:spPr>
              <a:xfrm>
                <a:off x="5850524" y="1420320"/>
                <a:ext cx="3141075" cy="775902"/>
              </a:xfrm>
              <a:prstGeom prst="rect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 algn="ctr">
                  <a:buAutoNum type="arabicPeriod"/>
                </a:pPr>
                <a:endParaRPr lang="en-US" altLang="zh-CN" sz="1600" b="1" dirty="0" smtClean="0">
                  <a:solidFill>
                    <a:schemeClr val="tx1"/>
                  </a:solidFill>
                </a:endParaRPr>
              </a:p>
              <a:p>
                <a:pPr marL="342900" indent="-342900" algn="ctr">
                  <a:buAutoNum type="arabicPeriod"/>
                </a:pPr>
                <a:endParaRPr lang="en-US" altLang="zh-CN" sz="1600" b="1" dirty="0" smtClean="0">
                  <a:solidFill>
                    <a:schemeClr val="tx1"/>
                  </a:solidFill>
                </a:endParaRPr>
              </a:p>
              <a:p>
                <a:pPr marL="342900" indent="-342900" algn="ctr">
                  <a:buAutoNum type="arabicPeriod"/>
                </a:pP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左箭头 203"/>
              <p:cNvSpPr/>
              <p:nvPr/>
            </p:nvSpPr>
            <p:spPr>
              <a:xfrm>
                <a:off x="5095338" y="1511929"/>
                <a:ext cx="673100" cy="213200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5845049" y="1457558"/>
              <a:ext cx="31465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度量层，使用改进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triplet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loss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整体框架的优化目标，最终通过该层得到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Embedding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356714"/>
              </p:ext>
            </p:extLst>
          </p:nvPr>
        </p:nvGraphicFramePr>
        <p:xfrm>
          <a:off x="5162794" y="2524829"/>
          <a:ext cx="3785175" cy="975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14" imgW="3543120" imgH="761760" progId="Equation.DSMT4">
                  <p:embed/>
                </p:oleObj>
              </mc:Choice>
              <mc:Fallback>
                <p:oleObj name="Equation" r:id="rId14" imgW="3543120" imgH="7617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794" y="2524829"/>
                        <a:ext cx="3785175" cy="975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算法框架</a:t>
            </a:r>
            <a:endParaRPr lang="zh-CN" altLang="en-US" dirty="0"/>
          </a:p>
        </p:txBody>
      </p:sp>
      <p:sp>
        <p:nvSpPr>
          <p:cNvPr id="315" name="矩形 314"/>
          <p:cNvSpPr/>
          <p:nvPr/>
        </p:nvSpPr>
        <p:spPr>
          <a:xfrm>
            <a:off x="478623" y="1135497"/>
            <a:ext cx="2888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rgbClr val="FF0000"/>
                </a:solidFill>
              </a:rPr>
              <a:t>1.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相似性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监督信息的获取</a:t>
            </a:r>
            <a:endParaRPr lang="zh-CN" altLang="en-US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15951" y="1682803"/>
            <a:ext cx="43795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基于医生反馈获取病人相似度监督信息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79415" y="4467803"/>
            <a:ext cx="6025299" cy="886253"/>
            <a:chOff x="1294698" y="3567859"/>
            <a:chExt cx="6025299" cy="886253"/>
          </a:xfrm>
        </p:grpSpPr>
        <p:sp>
          <p:nvSpPr>
            <p:cNvPr id="14" name="圆角矩形 13"/>
            <p:cNvSpPr/>
            <p:nvPr/>
          </p:nvSpPr>
          <p:spPr>
            <a:xfrm>
              <a:off x="3004983" y="3567859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I21.1</a:t>
              </a:r>
              <a:endParaRPr lang="zh-CN" altLang="en-US" dirty="0"/>
            </a:p>
          </p:txBody>
        </p:sp>
        <p:sp>
          <p:nvSpPr>
            <p:cNvPr id="15" name="TextBox 45"/>
            <p:cNvSpPr txBox="1"/>
            <p:nvPr/>
          </p:nvSpPr>
          <p:spPr>
            <a:xfrm>
              <a:off x="1518742" y="4079020"/>
              <a:ext cx="1057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Patient 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004983" y="4079020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I21.1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147451" y="3570555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A31.0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147451" y="4081716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A31.2</a:t>
              </a:r>
              <a:endParaRPr lang="en-US" altLang="zh-CN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55616" y="3573619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I61.2</a:t>
              </a:r>
              <a:endParaRPr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55616" y="4084780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I61.6</a:t>
              </a:r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422630" y="3570923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I62.3</a:t>
              </a:r>
              <a:endParaRPr lang="zh-CN" altLang="en-US" dirty="0"/>
            </a:p>
          </p:txBody>
        </p:sp>
        <p:sp>
          <p:nvSpPr>
            <p:cNvPr id="25" name="TextBox 40"/>
            <p:cNvSpPr txBox="1"/>
            <p:nvPr/>
          </p:nvSpPr>
          <p:spPr>
            <a:xfrm>
              <a:off x="1518742" y="3567859"/>
              <a:ext cx="1073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Patient 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左大括号 25"/>
            <p:cNvSpPr/>
            <p:nvPr/>
          </p:nvSpPr>
          <p:spPr>
            <a:xfrm>
              <a:off x="1294698" y="3638815"/>
              <a:ext cx="178442" cy="741343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817639" y="2234514"/>
            <a:ext cx="5213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基于诊断信息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(ICD10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获取病人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相似度监督信息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65707" y="2707422"/>
            <a:ext cx="2623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[2.1]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Jaccard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系数方法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65707" y="5636533"/>
                <a:ext cx="2777362" cy="675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07" y="5636533"/>
                <a:ext cx="2777362" cy="675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314838" y="5672721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直观上，虽然此方法考虑了多个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的相似程度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但没有考虑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标签内部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的相似程度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279415" y="3268276"/>
            <a:ext cx="2607652" cy="880493"/>
            <a:chOff x="1294698" y="3567859"/>
            <a:chExt cx="2607652" cy="880493"/>
          </a:xfrm>
        </p:grpSpPr>
        <p:sp>
          <p:nvSpPr>
            <p:cNvPr id="44" name="圆角矩形 43"/>
            <p:cNvSpPr/>
            <p:nvPr/>
          </p:nvSpPr>
          <p:spPr>
            <a:xfrm>
              <a:off x="3004983" y="3567859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A31.0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18742" y="4079020"/>
              <a:ext cx="1057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Patient 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004983" y="4079020"/>
              <a:ext cx="897367" cy="3693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I21.1</a:t>
              </a:r>
              <a:endParaRPr lang="zh-CN" altLang="en-US" dirty="0"/>
            </a:p>
          </p:txBody>
        </p:sp>
        <p:sp>
          <p:nvSpPr>
            <p:cNvPr id="52" name="TextBox 40"/>
            <p:cNvSpPr txBox="1"/>
            <p:nvPr/>
          </p:nvSpPr>
          <p:spPr>
            <a:xfrm>
              <a:off x="1518742" y="3567859"/>
              <a:ext cx="1073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Patient 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左大括号 52"/>
            <p:cNvSpPr/>
            <p:nvPr/>
          </p:nvSpPr>
          <p:spPr>
            <a:xfrm>
              <a:off x="1294698" y="3638815"/>
              <a:ext cx="178442" cy="741343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74738" y="3278535"/>
            <a:ext cx="4139381" cy="656590"/>
            <a:chOff x="4374738" y="3278535"/>
            <a:chExt cx="4139381" cy="656590"/>
          </a:xfrm>
        </p:grpSpPr>
        <p:cxnSp>
          <p:nvCxnSpPr>
            <p:cNvPr id="54" name="直接箭头连接符 53"/>
            <p:cNvCxnSpPr/>
            <p:nvPr/>
          </p:nvCxnSpPr>
          <p:spPr>
            <a:xfrm flipH="1">
              <a:off x="4374738" y="3637608"/>
              <a:ext cx="95947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63"/>
            <p:cNvSpPr txBox="1"/>
            <p:nvPr/>
          </p:nvSpPr>
          <p:spPr>
            <a:xfrm>
              <a:off x="5518251" y="3278535"/>
              <a:ext cx="2995868" cy="6565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缺点：针对单标签情况，没有考虑多个标签间的相似程度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830736" y="4396728"/>
            <a:ext cx="1215294" cy="102786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4" grpId="0"/>
      <p:bldP spid="28" grpId="0"/>
      <p:bldP spid="6" grpId="0"/>
      <p:bldP spid="31" grpId="0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算法框架</a:t>
            </a:r>
            <a:endParaRPr lang="zh-CN" altLang="en-US" dirty="0"/>
          </a:p>
        </p:txBody>
      </p:sp>
      <p:sp>
        <p:nvSpPr>
          <p:cNvPr id="315" name="矩形 314"/>
          <p:cNvSpPr/>
          <p:nvPr/>
        </p:nvSpPr>
        <p:spPr>
          <a:xfrm>
            <a:off x="478623" y="1135497"/>
            <a:ext cx="2888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rgbClr val="FF0000"/>
                </a:solidFill>
              </a:rPr>
              <a:t>1.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相似性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监督信息的获取</a:t>
            </a:r>
            <a:endParaRPr lang="zh-CN" altLang="en-US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5951" y="1685919"/>
            <a:ext cx="5213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基于诊断信息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(ICD10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获取病人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相似度监督信息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00594" y="2250470"/>
            <a:ext cx="2725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[2.2]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基于树形层级结构方法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4323" y="2855450"/>
            <a:ext cx="8445500" cy="3418317"/>
            <a:chOff x="478623" y="3084050"/>
            <a:chExt cx="8445500" cy="3418317"/>
          </a:xfrm>
        </p:grpSpPr>
        <p:sp>
          <p:nvSpPr>
            <p:cNvPr id="47" name="流程图: 联系 46"/>
            <p:cNvSpPr/>
            <p:nvPr/>
          </p:nvSpPr>
          <p:spPr>
            <a:xfrm>
              <a:off x="2475058" y="41593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8" name="流程图: 联系 47"/>
            <p:cNvSpPr/>
            <p:nvPr/>
          </p:nvSpPr>
          <p:spPr>
            <a:xfrm>
              <a:off x="1395199" y="4726663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9" name="流程图: 联系 48"/>
            <p:cNvSpPr/>
            <p:nvPr/>
          </p:nvSpPr>
          <p:spPr>
            <a:xfrm>
              <a:off x="2975797" y="4731652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0" name="流程图: 联系 49"/>
            <p:cNvSpPr/>
            <p:nvPr/>
          </p:nvSpPr>
          <p:spPr>
            <a:xfrm>
              <a:off x="886088" y="5369385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1" name="流程图: 联系 50"/>
            <p:cNvSpPr/>
            <p:nvPr/>
          </p:nvSpPr>
          <p:spPr>
            <a:xfrm>
              <a:off x="1644888" y="5359466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7" name="流程图: 联系 56"/>
            <p:cNvSpPr/>
            <p:nvPr/>
          </p:nvSpPr>
          <p:spPr>
            <a:xfrm>
              <a:off x="3067361" y="53514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263659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9" name="矩形 58"/>
            <p:cNvSpPr/>
            <p:nvPr/>
          </p:nvSpPr>
          <p:spPr>
            <a:xfrm>
              <a:off x="2720480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1914822" y="5958473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428426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2" name="矩形 61"/>
            <p:cNvSpPr/>
            <p:nvPr/>
          </p:nvSpPr>
          <p:spPr>
            <a:xfrm>
              <a:off x="882492" y="595420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63" name="直接连接符 62"/>
            <p:cNvCxnSpPr>
              <a:stCxn id="47" idx="2"/>
              <a:endCxn id="48" idx="7"/>
            </p:cNvCxnSpPr>
            <p:nvPr/>
          </p:nvCxnSpPr>
          <p:spPr>
            <a:xfrm flipH="1">
              <a:off x="1625602" y="4291775"/>
              <a:ext cx="849456" cy="4736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47" idx="3"/>
            </p:cNvCxnSpPr>
            <p:nvPr/>
          </p:nvCxnSpPr>
          <p:spPr>
            <a:xfrm flipH="1">
              <a:off x="2272554" y="4385424"/>
              <a:ext cx="242035" cy="341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47" idx="6"/>
              <a:endCxn id="49" idx="1"/>
            </p:cNvCxnSpPr>
            <p:nvPr/>
          </p:nvCxnSpPr>
          <p:spPr>
            <a:xfrm>
              <a:off x="2744993" y="4291775"/>
              <a:ext cx="270336" cy="47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48" idx="3"/>
              <a:endCxn id="50" idx="0"/>
            </p:cNvCxnSpPr>
            <p:nvPr/>
          </p:nvCxnSpPr>
          <p:spPr>
            <a:xfrm flipH="1">
              <a:off x="1021055" y="4952753"/>
              <a:ext cx="413675" cy="416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48" idx="5"/>
              <a:endCxn id="51" idx="0"/>
            </p:cNvCxnSpPr>
            <p:nvPr/>
          </p:nvCxnSpPr>
          <p:spPr>
            <a:xfrm>
              <a:off x="1625602" y="4952753"/>
              <a:ext cx="154253" cy="406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50" idx="4"/>
              <a:endCxn id="62" idx="0"/>
            </p:cNvCxnSpPr>
            <p:nvPr/>
          </p:nvCxnSpPr>
          <p:spPr>
            <a:xfrm flipH="1">
              <a:off x="1017475" y="5634267"/>
              <a:ext cx="3580" cy="3199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51" idx="3"/>
              <a:endCxn id="61" idx="0"/>
            </p:cNvCxnSpPr>
            <p:nvPr/>
          </p:nvCxnSpPr>
          <p:spPr>
            <a:xfrm flipH="1">
              <a:off x="1563409" y="5585556"/>
              <a:ext cx="121010" cy="380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51" idx="5"/>
              <a:endCxn id="60" idx="0"/>
            </p:cNvCxnSpPr>
            <p:nvPr/>
          </p:nvCxnSpPr>
          <p:spPr>
            <a:xfrm>
              <a:off x="1875291" y="5585556"/>
              <a:ext cx="174514" cy="37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57" idx="3"/>
              <a:endCxn id="59" idx="0"/>
            </p:cNvCxnSpPr>
            <p:nvPr/>
          </p:nvCxnSpPr>
          <p:spPr>
            <a:xfrm flipH="1">
              <a:off x="2855463" y="5577525"/>
              <a:ext cx="251429" cy="388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57" idx="4"/>
              <a:endCxn id="58" idx="0"/>
            </p:cNvCxnSpPr>
            <p:nvPr/>
          </p:nvCxnSpPr>
          <p:spPr>
            <a:xfrm>
              <a:off x="3202328" y="5616316"/>
              <a:ext cx="196313" cy="3498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49" idx="4"/>
              <a:endCxn id="57" idx="0"/>
            </p:cNvCxnSpPr>
            <p:nvPr/>
          </p:nvCxnSpPr>
          <p:spPr>
            <a:xfrm>
              <a:off x="3110765" y="4996533"/>
              <a:ext cx="91563" cy="3549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4"/>
            <p:cNvSpPr txBox="1"/>
            <p:nvPr/>
          </p:nvSpPr>
          <p:spPr>
            <a:xfrm>
              <a:off x="682682" y="6218557"/>
              <a:ext cx="51414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A11.1</a:t>
              </a:r>
              <a:endParaRPr lang="zh-CN" altLang="en-US" sz="1200" dirty="0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271776" y="6221846"/>
              <a:ext cx="51414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A12.1</a:t>
              </a:r>
              <a:endParaRPr lang="zh-CN" altLang="en-US" sz="1200" dirty="0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854237" y="6231005"/>
              <a:ext cx="51414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A12.2</a:t>
              </a:r>
              <a:endParaRPr lang="zh-CN" altLang="en-US" sz="1200" dirty="0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2570850" y="6239321"/>
              <a:ext cx="51414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A61.1</a:t>
              </a:r>
              <a:endParaRPr lang="zh-CN" altLang="en-US" sz="1200" dirty="0"/>
            </a:p>
          </p:txBody>
        </p:sp>
        <p:sp>
          <p:nvSpPr>
            <p:cNvPr id="79" name="TextBox 84"/>
            <p:cNvSpPr txBox="1"/>
            <p:nvPr/>
          </p:nvSpPr>
          <p:spPr>
            <a:xfrm>
              <a:off x="478623" y="5331983"/>
              <a:ext cx="40446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A11</a:t>
              </a:r>
              <a:endParaRPr lang="zh-CN" altLang="en-US" sz="1200" dirty="0"/>
            </a:p>
          </p:txBody>
        </p:sp>
        <p:sp>
          <p:nvSpPr>
            <p:cNvPr id="80" name="TextBox 85"/>
            <p:cNvSpPr txBox="1"/>
            <p:nvPr/>
          </p:nvSpPr>
          <p:spPr>
            <a:xfrm>
              <a:off x="1224694" y="5322064"/>
              <a:ext cx="40446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A12</a:t>
              </a:r>
              <a:endParaRPr lang="zh-CN" altLang="en-US" sz="1200" dirty="0"/>
            </a:p>
          </p:txBody>
        </p:sp>
        <p:sp>
          <p:nvSpPr>
            <p:cNvPr id="81" name="TextBox 86"/>
            <p:cNvSpPr txBox="1"/>
            <p:nvPr/>
          </p:nvSpPr>
          <p:spPr>
            <a:xfrm>
              <a:off x="2646836" y="5337861"/>
              <a:ext cx="40446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A61</a:t>
              </a:r>
              <a:endParaRPr lang="zh-CN" altLang="en-US" sz="1200" dirty="0"/>
            </a:p>
          </p:txBody>
        </p:sp>
        <p:sp>
          <p:nvSpPr>
            <p:cNvPr id="82" name="TextBox 88"/>
            <p:cNvSpPr txBox="1"/>
            <p:nvPr/>
          </p:nvSpPr>
          <p:spPr>
            <a:xfrm>
              <a:off x="2473422" y="3882935"/>
              <a:ext cx="25722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</a:t>
              </a:r>
              <a:endParaRPr lang="zh-CN" altLang="en-US" sz="1200" dirty="0"/>
            </a:p>
          </p:txBody>
        </p:sp>
        <p:sp>
          <p:nvSpPr>
            <p:cNvPr id="83" name="TextBox 89"/>
            <p:cNvSpPr txBox="1"/>
            <p:nvPr/>
          </p:nvSpPr>
          <p:spPr>
            <a:xfrm>
              <a:off x="1056484" y="4519419"/>
              <a:ext cx="33084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A1</a:t>
              </a:r>
              <a:endParaRPr lang="zh-CN" altLang="en-US" sz="1200" dirty="0"/>
            </a:p>
          </p:txBody>
        </p:sp>
        <p:sp>
          <p:nvSpPr>
            <p:cNvPr id="84" name="TextBox 90"/>
            <p:cNvSpPr txBox="1"/>
            <p:nvPr/>
          </p:nvSpPr>
          <p:spPr>
            <a:xfrm>
              <a:off x="3082065" y="4519310"/>
              <a:ext cx="33084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A6</a:t>
              </a:r>
              <a:endParaRPr lang="zh-CN" altLang="en-US" sz="1200" dirty="0"/>
            </a:p>
          </p:txBody>
        </p:sp>
        <p:sp>
          <p:nvSpPr>
            <p:cNvPr id="85" name="流程图: 联系 84"/>
            <p:cNvSpPr/>
            <p:nvPr/>
          </p:nvSpPr>
          <p:spPr>
            <a:xfrm>
              <a:off x="2137572" y="473514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" name="TextBox 89"/>
            <p:cNvSpPr txBox="1"/>
            <p:nvPr/>
          </p:nvSpPr>
          <p:spPr>
            <a:xfrm>
              <a:off x="2303090" y="4507005"/>
              <a:ext cx="33084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A2</a:t>
              </a:r>
              <a:endParaRPr lang="zh-CN" altLang="en-US" sz="1200" dirty="0"/>
            </a:p>
          </p:txBody>
        </p:sp>
        <p:sp>
          <p:nvSpPr>
            <p:cNvPr id="87" name="流程图: 联系 86"/>
            <p:cNvSpPr/>
            <p:nvPr/>
          </p:nvSpPr>
          <p:spPr>
            <a:xfrm>
              <a:off x="4052784" y="35450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88" name="直接连接符 87"/>
            <p:cNvCxnSpPr>
              <a:stCxn id="87" idx="2"/>
              <a:endCxn id="47" idx="7"/>
            </p:cNvCxnSpPr>
            <p:nvPr/>
          </p:nvCxnSpPr>
          <p:spPr>
            <a:xfrm flipH="1">
              <a:off x="2705461" y="3677475"/>
              <a:ext cx="1347322" cy="520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流程图: 联系 88"/>
            <p:cNvSpPr/>
            <p:nvPr/>
          </p:nvSpPr>
          <p:spPr>
            <a:xfrm>
              <a:off x="5987459" y="41593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0" name="流程图: 联系 89"/>
            <p:cNvSpPr/>
            <p:nvPr/>
          </p:nvSpPr>
          <p:spPr>
            <a:xfrm>
              <a:off x="4907600" y="4726663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1" name="流程图: 联系 90"/>
            <p:cNvSpPr/>
            <p:nvPr/>
          </p:nvSpPr>
          <p:spPr>
            <a:xfrm>
              <a:off x="7258230" y="4731652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2" name="流程图: 联系 91"/>
            <p:cNvSpPr/>
            <p:nvPr/>
          </p:nvSpPr>
          <p:spPr>
            <a:xfrm>
              <a:off x="4395630" y="5369385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3" name="流程图: 联系 92"/>
            <p:cNvSpPr/>
            <p:nvPr/>
          </p:nvSpPr>
          <p:spPr>
            <a:xfrm>
              <a:off x="5380038" y="5359466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4" name="流程图: 联系 93"/>
            <p:cNvSpPr/>
            <p:nvPr/>
          </p:nvSpPr>
          <p:spPr>
            <a:xfrm>
              <a:off x="7929045" y="53514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5" name="流程图: 联系 94"/>
            <p:cNvSpPr/>
            <p:nvPr/>
          </p:nvSpPr>
          <p:spPr>
            <a:xfrm>
              <a:off x="6643610" y="535143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7" name="矩形 96"/>
            <p:cNvSpPr/>
            <p:nvPr/>
          </p:nvSpPr>
          <p:spPr>
            <a:xfrm>
              <a:off x="8517686" y="5956964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8" name="矩形 97"/>
            <p:cNvSpPr/>
            <p:nvPr/>
          </p:nvSpPr>
          <p:spPr>
            <a:xfrm>
              <a:off x="8037637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7578682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7010932" y="5956964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6650221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6296729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5649973" y="5958473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5163577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4637635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4112796" y="5966157"/>
              <a:ext cx="269965" cy="264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07" name="直接连接符 106"/>
            <p:cNvCxnSpPr>
              <a:stCxn id="89" idx="2"/>
              <a:endCxn id="90" idx="7"/>
            </p:cNvCxnSpPr>
            <p:nvPr/>
          </p:nvCxnSpPr>
          <p:spPr>
            <a:xfrm flipH="1">
              <a:off x="5138003" y="4291775"/>
              <a:ext cx="849456" cy="4736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89" idx="3"/>
            </p:cNvCxnSpPr>
            <p:nvPr/>
          </p:nvCxnSpPr>
          <p:spPr>
            <a:xfrm flipH="1">
              <a:off x="5784956" y="4385424"/>
              <a:ext cx="242035" cy="341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89" idx="6"/>
              <a:endCxn id="91" idx="1"/>
            </p:cNvCxnSpPr>
            <p:nvPr/>
          </p:nvCxnSpPr>
          <p:spPr>
            <a:xfrm>
              <a:off x="6257394" y="4291775"/>
              <a:ext cx="1040367" cy="47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90" idx="3"/>
              <a:endCxn id="92" idx="0"/>
            </p:cNvCxnSpPr>
            <p:nvPr/>
          </p:nvCxnSpPr>
          <p:spPr>
            <a:xfrm flipH="1">
              <a:off x="4530598" y="4952753"/>
              <a:ext cx="416534" cy="416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90" idx="5"/>
              <a:endCxn id="93" idx="0"/>
            </p:cNvCxnSpPr>
            <p:nvPr/>
          </p:nvCxnSpPr>
          <p:spPr>
            <a:xfrm>
              <a:off x="5138003" y="4952753"/>
              <a:ext cx="377002" cy="406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92" idx="3"/>
              <a:endCxn id="106" idx="0"/>
            </p:cNvCxnSpPr>
            <p:nvPr/>
          </p:nvCxnSpPr>
          <p:spPr>
            <a:xfrm flipH="1">
              <a:off x="4247778" y="5595475"/>
              <a:ext cx="187383" cy="3706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92" idx="5"/>
              <a:endCxn id="105" idx="0"/>
            </p:cNvCxnSpPr>
            <p:nvPr/>
          </p:nvCxnSpPr>
          <p:spPr>
            <a:xfrm>
              <a:off x="4626034" y="5595475"/>
              <a:ext cx="146584" cy="3706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93" idx="3"/>
              <a:endCxn id="104" idx="0"/>
            </p:cNvCxnSpPr>
            <p:nvPr/>
          </p:nvCxnSpPr>
          <p:spPr>
            <a:xfrm flipH="1">
              <a:off x="5298559" y="5585556"/>
              <a:ext cx="121010" cy="380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93" idx="5"/>
              <a:endCxn id="103" idx="0"/>
            </p:cNvCxnSpPr>
            <p:nvPr/>
          </p:nvCxnSpPr>
          <p:spPr>
            <a:xfrm>
              <a:off x="5610442" y="5585556"/>
              <a:ext cx="174514" cy="37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95" idx="3"/>
              <a:endCxn id="102" idx="0"/>
            </p:cNvCxnSpPr>
            <p:nvPr/>
          </p:nvCxnSpPr>
          <p:spPr>
            <a:xfrm flipH="1">
              <a:off x="6431712" y="5577525"/>
              <a:ext cx="251429" cy="388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95" idx="4"/>
              <a:endCxn id="101" idx="0"/>
            </p:cNvCxnSpPr>
            <p:nvPr/>
          </p:nvCxnSpPr>
          <p:spPr>
            <a:xfrm>
              <a:off x="6778577" y="5616316"/>
              <a:ext cx="6627" cy="3498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95" idx="5"/>
              <a:endCxn id="100" idx="0"/>
            </p:cNvCxnSpPr>
            <p:nvPr/>
          </p:nvCxnSpPr>
          <p:spPr>
            <a:xfrm>
              <a:off x="6874013" y="5577525"/>
              <a:ext cx="271901" cy="379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91" idx="3"/>
              <a:endCxn id="95" idx="0"/>
            </p:cNvCxnSpPr>
            <p:nvPr/>
          </p:nvCxnSpPr>
          <p:spPr>
            <a:xfrm flipH="1">
              <a:off x="6778577" y="4957742"/>
              <a:ext cx="519184" cy="393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91" idx="5"/>
              <a:endCxn id="94" idx="1"/>
            </p:cNvCxnSpPr>
            <p:nvPr/>
          </p:nvCxnSpPr>
          <p:spPr>
            <a:xfrm>
              <a:off x="7488633" y="4957742"/>
              <a:ext cx="479943" cy="4324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94" idx="3"/>
              <a:endCxn id="99" idx="0"/>
            </p:cNvCxnSpPr>
            <p:nvPr/>
          </p:nvCxnSpPr>
          <p:spPr>
            <a:xfrm flipH="1">
              <a:off x="7713664" y="5577525"/>
              <a:ext cx="254912" cy="388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94" idx="4"/>
              <a:endCxn id="98" idx="0"/>
            </p:cNvCxnSpPr>
            <p:nvPr/>
          </p:nvCxnSpPr>
          <p:spPr>
            <a:xfrm>
              <a:off x="8064012" y="5616316"/>
              <a:ext cx="108608" cy="3498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94" idx="5"/>
              <a:endCxn id="97" idx="0"/>
            </p:cNvCxnSpPr>
            <p:nvPr/>
          </p:nvCxnSpPr>
          <p:spPr>
            <a:xfrm>
              <a:off x="8159448" y="5577525"/>
              <a:ext cx="493220" cy="379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73"/>
            <p:cNvSpPr txBox="1"/>
            <p:nvPr/>
          </p:nvSpPr>
          <p:spPr>
            <a:xfrm>
              <a:off x="4568885" y="6231039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I21.1</a:t>
              </a:r>
              <a:endParaRPr lang="zh-CN" altLang="en-US" sz="1200" dirty="0"/>
            </a:p>
          </p:txBody>
        </p:sp>
        <p:sp>
          <p:nvSpPr>
            <p:cNvPr id="125" name="TextBox 74"/>
            <p:cNvSpPr txBox="1"/>
            <p:nvPr/>
          </p:nvSpPr>
          <p:spPr>
            <a:xfrm>
              <a:off x="4044046" y="6231039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I21.0</a:t>
              </a:r>
              <a:endParaRPr lang="zh-CN" altLang="en-US" sz="1200" dirty="0"/>
            </a:p>
          </p:txBody>
        </p:sp>
        <p:sp>
          <p:nvSpPr>
            <p:cNvPr id="126" name="TextBox 75"/>
            <p:cNvSpPr txBox="1"/>
            <p:nvPr/>
          </p:nvSpPr>
          <p:spPr>
            <a:xfrm>
              <a:off x="5068025" y="6231005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I22.1</a:t>
              </a:r>
              <a:endParaRPr lang="zh-CN" altLang="en-US" sz="1200" dirty="0"/>
            </a:p>
          </p:txBody>
        </p:sp>
        <p:sp>
          <p:nvSpPr>
            <p:cNvPr id="127" name="TextBox 76"/>
            <p:cNvSpPr txBox="1"/>
            <p:nvPr/>
          </p:nvSpPr>
          <p:spPr>
            <a:xfrm>
              <a:off x="5589388" y="6231005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I22.3</a:t>
              </a:r>
              <a:endParaRPr lang="zh-CN" altLang="en-US" sz="1200" dirty="0"/>
            </a:p>
          </p:txBody>
        </p:sp>
        <p:sp>
          <p:nvSpPr>
            <p:cNvPr id="128" name="TextBox 77"/>
            <p:cNvSpPr txBox="1"/>
            <p:nvPr/>
          </p:nvSpPr>
          <p:spPr>
            <a:xfrm>
              <a:off x="6580516" y="6247603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I61.2</a:t>
              </a:r>
              <a:endParaRPr lang="zh-CN" altLang="en-US" sz="1200" dirty="0"/>
            </a:p>
          </p:txBody>
        </p:sp>
        <p:sp>
          <p:nvSpPr>
            <p:cNvPr id="129" name="TextBox 78"/>
            <p:cNvSpPr txBox="1"/>
            <p:nvPr/>
          </p:nvSpPr>
          <p:spPr>
            <a:xfrm>
              <a:off x="6215375" y="6239321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I61.1</a:t>
              </a:r>
              <a:endParaRPr lang="zh-CN" altLang="en-US" sz="1200" dirty="0"/>
            </a:p>
          </p:txBody>
        </p:sp>
        <p:sp>
          <p:nvSpPr>
            <p:cNvPr id="130" name="TextBox 79"/>
            <p:cNvSpPr txBox="1"/>
            <p:nvPr/>
          </p:nvSpPr>
          <p:spPr>
            <a:xfrm>
              <a:off x="6938052" y="6247603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I61.3</a:t>
              </a:r>
              <a:endParaRPr lang="zh-CN" altLang="en-US" sz="1200" dirty="0"/>
            </a:p>
          </p:txBody>
        </p:sp>
        <p:sp>
          <p:nvSpPr>
            <p:cNvPr id="131" name="TextBox 81"/>
            <p:cNvSpPr txBox="1"/>
            <p:nvPr/>
          </p:nvSpPr>
          <p:spPr>
            <a:xfrm>
              <a:off x="7497708" y="6231005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I62.2</a:t>
              </a:r>
              <a:endParaRPr lang="zh-CN" altLang="en-US" sz="1200" dirty="0"/>
            </a:p>
          </p:txBody>
        </p:sp>
        <p:sp>
          <p:nvSpPr>
            <p:cNvPr id="132" name="TextBox 82"/>
            <p:cNvSpPr txBox="1"/>
            <p:nvPr/>
          </p:nvSpPr>
          <p:spPr>
            <a:xfrm>
              <a:off x="8000048" y="6228155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I62.3</a:t>
              </a:r>
              <a:endParaRPr lang="zh-CN" altLang="en-US" sz="1200" dirty="0"/>
            </a:p>
          </p:txBody>
        </p:sp>
        <p:sp>
          <p:nvSpPr>
            <p:cNvPr id="133" name="TextBox 83"/>
            <p:cNvSpPr txBox="1"/>
            <p:nvPr/>
          </p:nvSpPr>
          <p:spPr>
            <a:xfrm>
              <a:off x="8458062" y="6228155"/>
              <a:ext cx="46606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I62.4</a:t>
              </a:r>
              <a:endParaRPr lang="zh-CN" altLang="en-US" sz="1200" dirty="0"/>
            </a:p>
          </p:txBody>
        </p:sp>
        <p:sp>
          <p:nvSpPr>
            <p:cNvPr id="134" name="TextBox 88"/>
            <p:cNvSpPr txBox="1"/>
            <p:nvPr/>
          </p:nvSpPr>
          <p:spPr>
            <a:xfrm>
              <a:off x="5985823" y="3882935"/>
              <a:ext cx="20914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</a:t>
              </a:r>
              <a:endParaRPr lang="zh-CN" altLang="en-US" sz="1200" dirty="0"/>
            </a:p>
          </p:txBody>
        </p:sp>
        <p:sp>
          <p:nvSpPr>
            <p:cNvPr id="135" name="TextBox 89"/>
            <p:cNvSpPr txBox="1"/>
            <p:nvPr/>
          </p:nvSpPr>
          <p:spPr>
            <a:xfrm>
              <a:off x="4568885" y="4519419"/>
              <a:ext cx="282762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</a:t>
              </a:r>
              <a:endParaRPr lang="zh-CN" altLang="en-US" sz="1200" dirty="0"/>
            </a:p>
          </p:txBody>
        </p:sp>
        <p:sp>
          <p:nvSpPr>
            <p:cNvPr id="136" name="TextBox 90"/>
            <p:cNvSpPr txBox="1"/>
            <p:nvPr/>
          </p:nvSpPr>
          <p:spPr>
            <a:xfrm>
              <a:off x="7459430" y="4528614"/>
              <a:ext cx="282762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</a:t>
              </a:r>
              <a:endParaRPr lang="zh-CN" altLang="en-US" sz="1200" dirty="0"/>
            </a:p>
          </p:txBody>
        </p:sp>
        <p:sp>
          <p:nvSpPr>
            <p:cNvPr id="137" name="流程图: 联系 136"/>
            <p:cNvSpPr/>
            <p:nvPr/>
          </p:nvSpPr>
          <p:spPr>
            <a:xfrm>
              <a:off x="5649973" y="4735144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38" name="TextBox 89"/>
            <p:cNvSpPr txBox="1"/>
            <p:nvPr/>
          </p:nvSpPr>
          <p:spPr>
            <a:xfrm>
              <a:off x="5815491" y="4507005"/>
              <a:ext cx="282762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I3</a:t>
              </a:r>
              <a:endParaRPr lang="zh-CN" altLang="en-US" sz="1200" dirty="0"/>
            </a:p>
          </p:txBody>
        </p:sp>
        <p:cxnSp>
          <p:nvCxnSpPr>
            <p:cNvPr id="139" name="直接连接符 138"/>
            <p:cNvCxnSpPr>
              <a:stCxn id="89" idx="1"/>
              <a:endCxn id="87" idx="6"/>
            </p:cNvCxnSpPr>
            <p:nvPr/>
          </p:nvCxnSpPr>
          <p:spPr>
            <a:xfrm flipH="1" flipV="1">
              <a:off x="4322719" y="3677475"/>
              <a:ext cx="1704272" cy="520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79"/>
            <p:cNvSpPr txBox="1"/>
            <p:nvPr/>
          </p:nvSpPr>
          <p:spPr>
            <a:xfrm>
              <a:off x="2598220" y="4653389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/>
                <a:t>. . </a:t>
              </a:r>
              <a:r>
                <a:rPr lang="en-US" altLang="zh-CN" sz="1200" b="1" dirty="0"/>
                <a:t>.</a:t>
              </a:r>
              <a:endParaRPr lang="zh-CN" altLang="en-US" sz="1200" b="1" dirty="0"/>
            </a:p>
          </p:txBody>
        </p:sp>
        <p:sp>
          <p:nvSpPr>
            <p:cNvPr id="141" name="TextBox 88"/>
            <p:cNvSpPr txBox="1"/>
            <p:nvPr/>
          </p:nvSpPr>
          <p:spPr>
            <a:xfrm>
              <a:off x="3766570" y="3084050"/>
              <a:ext cx="96187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ICD-10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TextBox 79"/>
            <p:cNvSpPr txBox="1"/>
            <p:nvPr/>
          </p:nvSpPr>
          <p:spPr>
            <a:xfrm>
              <a:off x="3934544" y="4143518"/>
              <a:ext cx="500618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/>
                <a:t>. . . . </a:t>
              </a:r>
              <a:r>
                <a:rPr lang="en-US" altLang="zh-CN" sz="1200" b="1" dirty="0"/>
                <a:t>.</a:t>
              </a:r>
              <a:endParaRPr lang="zh-CN" altLang="en-US" sz="1200" b="1" dirty="0"/>
            </a:p>
          </p:txBody>
        </p:sp>
        <p:sp>
          <p:nvSpPr>
            <p:cNvPr id="143" name="TextBox 79"/>
            <p:cNvSpPr txBox="1"/>
            <p:nvPr/>
          </p:nvSpPr>
          <p:spPr>
            <a:xfrm>
              <a:off x="6344932" y="4673241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/>
                <a:t>. . </a:t>
              </a:r>
              <a:r>
                <a:rPr lang="en-US" altLang="zh-CN" sz="1200" b="1" dirty="0"/>
                <a:t>.</a:t>
              </a:r>
              <a:endParaRPr lang="zh-CN" altLang="en-US" sz="1200" b="1" dirty="0"/>
            </a:p>
          </p:txBody>
        </p:sp>
        <p:sp>
          <p:nvSpPr>
            <p:cNvPr id="144" name="TextBox 78"/>
            <p:cNvSpPr txBox="1"/>
            <p:nvPr/>
          </p:nvSpPr>
          <p:spPr>
            <a:xfrm>
              <a:off x="3134389" y="6242363"/>
              <a:ext cx="51414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A61.2</a:t>
              </a:r>
              <a:endParaRPr lang="zh-CN" altLang="en-US" sz="1200" dirty="0"/>
            </a:p>
          </p:txBody>
        </p:sp>
        <p:sp>
          <p:nvSpPr>
            <p:cNvPr id="145" name="TextBox 86"/>
            <p:cNvSpPr txBox="1"/>
            <p:nvPr/>
          </p:nvSpPr>
          <p:spPr>
            <a:xfrm>
              <a:off x="4040320" y="5337861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I21</a:t>
              </a:r>
              <a:endParaRPr lang="zh-CN" altLang="en-US" sz="1200" dirty="0"/>
            </a:p>
          </p:txBody>
        </p:sp>
        <p:sp>
          <p:nvSpPr>
            <p:cNvPr id="146" name="TextBox 86"/>
            <p:cNvSpPr txBox="1"/>
            <p:nvPr/>
          </p:nvSpPr>
          <p:spPr>
            <a:xfrm>
              <a:off x="5058079" y="5328963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I22</a:t>
              </a:r>
              <a:endParaRPr lang="zh-CN" altLang="en-US" sz="1200" dirty="0"/>
            </a:p>
          </p:txBody>
        </p:sp>
        <p:sp>
          <p:nvSpPr>
            <p:cNvPr id="147" name="TextBox 86"/>
            <p:cNvSpPr txBox="1"/>
            <p:nvPr/>
          </p:nvSpPr>
          <p:spPr>
            <a:xfrm>
              <a:off x="6287213" y="5328963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I61</a:t>
              </a:r>
              <a:endParaRPr lang="zh-CN" altLang="en-US" sz="1200" dirty="0"/>
            </a:p>
          </p:txBody>
        </p:sp>
        <p:sp>
          <p:nvSpPr>
            <p:cNvPr id="148" name="TextBox 86"/>
            <p:cNvSpPr txBox="1"/>
            <p:nvPr/>
          </p:nvSpPr>
          <p:spPr>
            <a:xfrm>
              <a:off x="7594023" y="5337861"/>
              <a:ext cx="356381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I62</a:t>
              </a:r>
              <a:endParaRPr lang="zh-CN" altLang="en-US" sz="1200" dirty="0"/>
            </a:p>
          </p:txBody>
        </p:sp>
        <p:sp>
          <p:nvSpPr>
            <p:cNvPr id="149" name="流程图: 联系 148"/>
            <p:cNvSpPr/>
            <p:nvPr/>
          </p:nvSpPr>
          <p:spPr>
            <a:xfrm>
              <a:off x="3533623" y="4178730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0" name="流程图: 联系 149"/>
            <p:cNvSpPr/>
            <p:nvPr/>
          </p:nvSpPr>
          <p:spPr>
            <a:xfrm>
              <a:off x="4460604" y="4178730"/>
              <a:ext cx="269935" cy="26488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1" name="TextBox 88"/>
            <p:cNvSpPr txBox="1"/>
            <p:nvPr/>
          </p:nvSpPr>
          <p:spPr>
            <a:xfrm>
              <a:off x="3509351" y="3882935"/>
              <a:ext cx="257220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</a:t>
              </a:r>
              <a:endParaRPr lang="zh-CN" altLang="en-US" sz="1200" dirty="0"/>
            </a:p>
          </p:txBody>
        </p:sp>
        <p:sp>
          <p:nvSpPr>
            <p:cNvPr id="152" name="TextBox 88"/>
            <p:cNvSpPr txBox="1"/>
            <p:nvPr/>
          </p:nvSpPr>
          <p:spPr>
            <a:xfrm>
              <a:off x="4566147" y="3882935"/>
              <a:ext cx="264733" cy="2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G</a:t>
              </a:r>
              <a:endParaRPr lang="zh-CN" altLang="en-US" sz="1200" dirty="0"/>
            </a:p>
          </p:txBody>
        </p:sp>
        <p:cxnSp>
          <p:nvCxnSpPr>
            <p:cNvPr id="153" name="直接连接符 152"/>
            <p:cNvCxnSpPr>
              <a:stCxn id="87" idx="3"/>
              <a:endCxn id="149" idx="0"/>
            </p:cNvCxnSpPr>
            <p:nvPr/>
          </p:nvCxnSpPr>
          <p:spPr>
            <a:xfrm flipH="1">
              <a:off x="3668591" y="3771125"/>
              <a:ext cx="423725" cy="407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87" idx="5"/>
              <a:endCxn id="150" idx="0"/>
            </p:cNvCxnSpPr>
            <p:nvPr/>
          </p:nvCxnSpPr>
          <p:spPr>
            <a:xfrm>
              <a:off x="4283187" y="3771125"/>
              <a:ext cx="312384" cy="407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58911" y="2976182"/>
            <a:ext cx="1877437" cy="513083"/>
            <a:chOff x="1107435" y="1412776"/>
            <a:chExt cx="2003083" cy="557864"/>
          </a:xfrm>
        </p:grpSpPr>
        <p:sp>
          <p:nvSpPr>
            <p:cNvPr id="39" name="TextBox 78"/>
            <p:cNvSpPr txBox="1"/>
            <p:nvPr/>
          </p:nvSpPr>
          <p:spPr>
            <a:xfrm>
              <a:off x="2109055" y="1634404"/>
              <a:ext cx="592100" cy="334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/>
                <a:t>I61.2</a:t>
              </a:r>
              <a:endParaRPr lang="zh-CN" altLang="en-US" sz="1400" b="1" dirty="0"/>
            </a:p>
          </p:txBody>
        </p:sp>
        <p:sp>
          <p:nvSpPr>
            <p:cNvPr id="40" name="TextBox 77"/>
            <p:cNvSpPr txBox="1"/>
            <p:nvPr/>
          </p:nvSpPr>
          <p:spPr>
            <a:xfrm>
              <a:off x="1242344" y="1636001"/>
              <a:ext cx="592100" cy="334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/>
                <a:t>I61.1</a:t>
              </a:r>
              <a:endParaRPr lang="zh-CN" altLang="en-US" sz="1400" b="1" dirty="0"/>
            </a:p>
          </p:txBody>
        </p:sp>
        <p:sp>
          <p:nvSpPr>
            <p:cNvPr id="41" name="TextBox 77"/>
            <p:cNvSpPr txBox="1"/>
            <p:nvPr/>
          </p:nvSpPr>
          <p:spPr>
            <a:xfrm>
              <a:off x="1107435" y="1412776"/>
              <a:ext cx="2003083" cy="301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公共前缀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计算相似度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77"/>
            <p:cNvSpPr txBox="1"/>
            <p:nvPr/>
          </p:nvSpPr>
          <p:spPr>
            <a:xfrm>
              <a:off x="1734938" y="1653794"/>
              <a:ext cx="357791" cy="28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smtClean="0">
                  <a:solidFill>
                    <a:srgbClr val="C00000"/>
                  </a:solidFill>
                </a:rPr>
                <a:t>VS</a:t>
              </a:r>
              <a:endParaRPr lang="zh-CN" altLang="en-US" sz="11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17917" y="3184304"/>
            <a:ext cx="4116430" cy="2362952"/>
            <a:chOff x="3732217" y="3412904"/>
            <a:chExt cx="4116430" cy="2362952"/>
          </a:xfrm>
        </p:grpSpPr>
        <p:sp>
          <p:nvSpPr>
            <p:cNvPr id="155" name="任意多边形 154"/>
            <p:cNvSpPr/>
            <p:nvPr/>
          </p:nvSpPr>
          <p:spPr>
            <a:xfrm>
              <a:off x="3732217" y="3412904"/>
              <a:ext cx="4116430" cy="2362952"/>
            </a:xfrm>
            <a:custGeom>
              <a:avLst/>
              <a:gdLst>
                <a:gd name="connsiteX0" fmla="*/ 152147 w 4391919"/>
                <a:gd name="connsiteY0" fmla="*/ 126838 h 2569184"/>
                <a:gd name="connsiteX1" fmla="*/ 285497 w 4391919"/>
                <a:gd name="connsiteY1" fmla="*/ 622138 h 2569184"/>
                <a:gd name="connsiteX2" fmla="*/ 2752472 w 4391919"/>
                <a:gd name="connsiteY2" fmla="*/ 1374613 h 2569184"/>
                <a:gd name="connsiteX3" fmla="*/ 3581147 w 4391919"/>
                <a:gd name="connsiteY3" fmla="*/ 1698463 h 2569184"/>
                <a:gd name="connsiteX4" fmla="*/ 2942972 w 4391919"/>
                <a:gd name="connsiteY4" fmla="*/ 2136613 h 2569184"/>
                <a:gd name="connsiteX5" fmla="*/ 3019172 w 4391919"/>
                <a:gd name="connsiteY5" fmla="*/ 2527138 h 2569184"/>
                <a:gd name="connsiteX6" fmla="*/ 3685922 w 4391919"/>
                <a:gd name="connsiteY6" fmla="*/ 2450938 h 2569184"/>
                <a:gd name="connsiteX7" fmla="*/ 4390772 w 4391919"/>
                <a:gd name="connsiteY7" fmla="*/ 1574638 h 2569184"/>
                <a:gd name="connsiteX8" fmla="*/ 3800222 w 4391919"/>
                <a:gd name="connsiteY8" fmla="*/ 1003138 h 2569184"/>
                <a:gd name="connsiteX9" fmla="*/ 2047622 w 4391919"/>
                <a:gd name="connsiteY9" fmla="*/ 393538 h 2569184"/>
                <a:gd name="connsiteX10" fmla="*/ 714122 w 4391919"/>
                <a:gd name="connsiteY10" fmla="*/ 41113 h 2569184"/>
                <a:gd name="connsiteX11" fmla="*/ 418847 w 4391919"/>
                <a:gd name="connsiteY11" fmla="*/ 3013 h 256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1919" h="2569184">
                  <a:moveTo>
                    <a:pt x="152147" y="126838"/>
                  </a:moveTo>
                  <a:cubicBezTo>
                    <a:pt x="2128" y="270507"/>
                    <a:pt x="-147891" y="414176"/>
                    <a:pt x="285497" y="622138"/>
                  </a:cubicBezTo>
                  <a:cubicBezTo>
                    <a:pt x="718885" y="830101"/>
                    <a:pt x="2203197" y="1195226"/>
                    <a:pt x="2752472" y="1374613"/>
                  </a:cubicBezTo>
                  <a:cubicBezTo>
                    <a:pt x="3301747" y="1554000"/>
                    <a:pt x="3549397" y="1571463"/>
                    <a:pt x="3581147" y="1698463"/>
                  </a:cubicBezTo>
                  <a:cubicBezTo>
                    <a:pt x="3612897" y="1825463"/>
                    <a:pt x="3036635" y="1998501"/>
                    <a:pt x="2942972" y="2136613"/>
                  </a:cubicBezTo>
                  <a:cubicBezTo>
                    <a:pt x="2849310" y="2274726"/>
                    <a:pt x="2895347" y="2474750"/>
                    <a:pt x="3019172" y="2527138"/>
                  </a:cubicBezTo>
                  <a:cubicBezTo>
                    <a:pt x="3142997" y="2579526"/>
                    <a:pt x="3457322" y="2609688"/>
                    <a:pt x="3685922" y="2450938"/>
                  </a:cubicBezTo>
                  <a:cubicBezTo>
                    <a:pt x="3914522" y="2292188"/>
                    <a:pt x="4371722" y="1815938"/>
                    <a:pt x="4390772" y="1574638"/>
                  </a:cubicBezTo>
                  <a:cubicBezTo>
                    <a:pt x="4409822" y="1333338"/>
                    <a:pt x="4190747" y="1199988"/>
                    <a:pt x="3800222" y="1003138"/>
                  </a:cubicBezTo>
                  <a:cubicBezTo>
                    <a:pt x="3409697" y="806288"/>
                    <a:pt x="2561972" y="553875"/>
                    <a:pt x="2047622" y="393538"/>
                  </a:cubicBezTo>
                  <a:cubicBezTo>
                    <a:pt x="1533272" y="233201"/>
                    <a:pt x="985584" y="106200"/>
                    <a:pt x="714122" y="41113"/>
                  </a:cubicBezTo>
                  <a:cubicBezTo>
                    <a:pt x="442660" y="-23974"/>
                    <a:pt x="480760" y="9363"/>
                    <a:pt x="418847" y="3013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lg" len="lg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77"/>
            <p:cNvSpPr txBox="1"/>
            <p:nvPr/>
          </p:nvSpPr>
          <p:spPr>
            <a:xfrm>
              <a:off x="4028341" y="3431988"/>
              <a:ext cx="318821" cy="424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77"/>
            <p:cNvSpPr txBox="1"/>
            <p:nvPr/>
          </p:nvSpPr>
          <p:spPr>
            <a:xfrm>
              <a:off x="5968392" y="4064147"/>
              <a:ext cx="318821" cy="424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77"/>
            <p:cNvSpPr txBox="1"/>
            <p:nvPr/>
          </p:nvSpPr>
          <p:spPr>
            <a:xfrm>
              <a:off x="7248875" y="4636476"/>
              <a:ext cx="318821" cy="424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77"/>
            <p:cNvSpPr txBox="1"/>
            <p:nvPr/>
          </p:nvSpPr>
          <p:spPr>
            <a:xfrm>
              <a:off x="6615063" y="5229593"/>
              <a:ext cx="318821" cy="424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56" name="矩形 155"/>
          <p:cNvSpPr/>
          <p:nvPr/>
        </p:nvSpPr>
        <p:spPr>
          <a:xfrm>
            <a:off x="6924903" y="1692169"/>
            <a:ext cx="1313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：循环系统疾病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7" name="表格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6717"/>
              </p:ext>
            </p:extLst>
          </p:nvPr>
        </p:nvGraphicFramePr>
        <p:xfrm>
          <a:off x="6549645" y="2006581"/>
          <a:ext cx="2271928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5093"/>
                <a:gridCol w="1496835"/>
              </a:tblGrid>
              <a:tr h="18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I00-I02</a:t>
                      </a:r>
                      <a:endParaRPr lang="zh-CN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慢性风湿性心脏病</a:t>
                      </a:r>
                      <a:endParaRPr lang="zh-CN" altLang="en-US" sz="40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521">
                <a:tc>
                  <a:txBody>
                    <a:bodyPr/>
                    <a:lstStyle/>
                    <a:p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I10-I15</a:t>
                      </a:r>
                      <a:endParaRPr lang="zh-CN" altLang="en-US" sz="4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高血压病</a:t>
                      </a:r>
                      <a:endParaRPr lang="zh-CN" altLang="en-US" sz="40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521">
                <a:tc>
                  <a:txBody>
                    <a:bodyPr/>
                    <a:lstStyle/>
                    <a:p>
                      <a:r>
                        <a:rPr lang="en-US" altLang="zh-CN" sz="1050" b="0" i="0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I20-I25</a:t>
                      </a:r>
                      <a:endParaRPr lang="zh-CN" altLang="en-US" sz="400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缺血性心脏病</a:t>
                      </a:r>
                      <a:endParaRPr lang="zh-CN" altLang="en-US" sz="400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521">
                <a:tc>
                  <a:txBody>
                    <a:bodyPr/>
                    <a:lstStyle/>
                    <a:p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I26-I28</a:t>
                      </a:r>
                      <a:endParaRPr lang="zh-CN" altLang="en-US" sz="4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肺心病和肺循环疾病</a:t>
                      </a:r>
                      <a:endParaRPr lang="zh-CN" altLang="en-US" sz="40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521">
                <a:tc>
                  <a:txBody>
                    <a:bodyPr/>
                    <a:lstStyle/>
                    <a:p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I30-I52</a:t>
                      </a:r>
                      <a:endParaRPr lang="zh-CN" altLang="en-US" sz="4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其它形式的心脏病</a:t>
                      </a:r>
                      <a:endParaRPr lang="zh-CN" altLang="en-US" sz="40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i="0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I60-I69</a:t>
                      </a:r>
                      <a:endParaRPr lang="zh-CN" altLang="en-US" sz="400" u="none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脑血管疾病</a:t>
                      </a:r>
                      <a:endParaRPr lang="zh-CN" altLang="en-US" sz="400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745425" y="2964957"/>
            <a:ext cx="466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50093" y="5778121"/>
            <a:ext cx="516916" cy="170093"/>
            <a:chOff x="6250093" y="5778121"/>
            <a:chExt cx="516916" cy="170093"/>
          </a:xfrm>
        </p:grpSpPr>
        <p:sp>
          <p:nvSpPr>
            <p:cNvPr id="158" name="流程图: 联系 157"/>
            <p:cNvSpPr/>
            <p:nvPr/>
          </p:nvSpPr>
          <p:spPr>
            <a:xfrm>
              <a:off x="6250093" y="5778121"/>
              <a:ext cx="160923" cy="170093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0" name="流程图: 联系 159"/>
            <p:cNvSpPr/>
            <p:nvPr/>
          </p:nvSpPr>
          <p:spPr>
            <a:xfrm>
              <a:off x="6606086" y="5778121"/>
              <a:ext cx="160923" cy="170093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170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902904" y="2186476"/>
            <a:ext cx="5346505" cy="506775"/>
            <a:chOff x="1567624" y="1923635"/>
            <a:chExt cx="5346505" cy="506775"/>
          </a:xfrm>
        </p:grpSpPr>
        <p:sp>
          <p:nvSpPr>
            <p:cNvPr id="18" name="圆角矩形 17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02904" y="3601218"/>
            <a:ext cx="5346505" cy="506775"/>
            <a:chOff x="1567624" y="1923635"/>
            <a:chExt cx="5346505" cy="506775"/>
          </a:xfrm>
        </p:grpSpPr>
        <p:sp>
          <p:nvSpPr>
            <p:cNvPr id="24" name="圆角矩形 23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与重点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02904" y="4762572"/>
            <a:ext cx="5346505" cy="506775"/>
            <a:chOff x="1567624" y="1923635"/>
            <a:chExt cx="5346505" cy="506775"/>
          </a:xfrm>
        </p:grpSpPr>
        <p:sp>
          <p:nvSpPr>
            <p:cNvPr id="10" name="圆角矩形 9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实现与应用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矩形 301"/>
          <p:cNvSpPr/>
          <p:nvPr/>
        </p:nvSpPr>
        <p:spPr>
          <a:xfrm>
            <a:off x="343952" y="1158422"/>
            <a:ext cx="390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3. </a:t>
            </a:r>
            <a:r>
              <a:rPr lang="en-US" altLang="zh-CN" b="1" dirty="0">
                <a:solidFill>
                  <a:srgbClr val="FF0000"/>
                </a:solidFill>
              </a:rPr>
              <a:t>Patient Quadruple Sampling Layer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6" name="矩形 305"/>
          <p:cNvSpPr/>
          <p:nvPr/>
        </p:nvSpPr>
        <p:spPr>
          <a:xfrm>
            <a:off x="432406" y="2565459"/>
            <a:ext cx="74127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病人诊断标签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信息的采样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度量工具在缺失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准确的相似度得分的情况下，利用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半监督信息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对病人进行四元组采样，作为训练使用的初始数据集合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572142" y="3624566"/>
            <a:ext cx="3322148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(2.1) 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病人重要性采样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针对数据中疾病类别数据倾斜问题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采样时对每类病人赋予权重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保证数据量少的病人也会被采样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572142" y="5019061"/>
            <a:ext cx="3709741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spcAft>
                <a:spcPts val="600"/>
              </a:spcAft>
              <a:buNone/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(2.2)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semi-hard negative mining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spcAft>
                <a:spcPts val="400"/>
              </a:spcAft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在数据预处理后对病人进行采样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spcAft>
                <a:spcPts val="400"/>
              </a:spcAft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寻找违反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triplet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约束的四元组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spcAft>
                <a:spcPts val="400"/>
              </a:spcAft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能有效加快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triplet loss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模型的收敛速度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算法框架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49752" y="1671408"/>
            <a:ext cx="739538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医生反馈评分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监督信息的采样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算法框架在获得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医生相似度评分反馈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的情况下，利用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全监督信息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对病人进行四元组采样，作为训练使用的数据集合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73" y="3281948"/>
            <a:ext cx="5268191" cy="3295497"/>
          </a:xfrm>
          <a:prstGeom prst="rect">
            <a:avLst/>
          </a:prstGeom>
        </p:spPr>
      </p:pic>
      <p:grpSp>
        <p:nvGrpSpPr>
          <p:cNvPr id="151" name="组合 150"/>
          <p:cNvGrpSpPr/>
          <p:nvPr/>
        </p:nvGrpSpPr>
        <p:grpSpPr>
          <a:xfrm>
            <a:off x="8624455" y="5101937"/>
            <a:ext cx="322118" cy="289855"/>
            <a:chOff x="5676900" y="3873833"/>
            <a:chExt cx="514350" cy="445467"/>
          </a:xfrm>
        </p:grpSpPr>
        <p:cxnSp>
          <p:nvCxnSpPr>
            <p:cNvPr id="152" name="直接连接符 151"/>
            <p:cNvCxnSpPr/>
            <p:nvPr/>
          </p:nvCxnSpPr>
          <p:spPr>
            <a:xfrm flipH="1">
              <a:off x="5695950" y="3873833"/>
              <a:ext cx="476250" cy="445467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5676900" y="3873833"/>
              <a:ext cx="514350" cy="445467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任意多边形 4"/>
          <p:cNvSpPr/>
          <p:nvPr/>
        </p:nvSpPr>
        <p:spPr>
          <a:xfrm>
            <a:off x="8636385" y="4701348"/>
            <a:ext cx="436419" cy="198832"/>
          </a:xfrm>
          <a:custGeom>
            <a:avLst/>
            <a:gdLst>
              <a:gd name="connsiteX0" fmla="*/ 0 w 436419"/>
              <a:gd name="connsiteY0" fmla="*/ 72736 h 198832"/>
              <a:gd name="connsiteX1" fmla="*/ 155864 w 436419"/>
              <a:gd name="connsiteY1" fmla="*/ 197427 h 198832"/>
              <a:gd name="connsiteX2" fmla="*/ 436419 w 436419"/>
              <a:gd name="connsiteY2" fmla="*/ 0 h 19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419" h="198832">
                <a:moveTo>
                  <a:pt x="0" y="72736"/>
                </a:moveTo>
                <a:cubicBezTo>
                  <a:pt x="41564" y="141143"/>
                  <a:pt x="83128" y="209550"/>
                  <a:pt x="155864" y="197427"/>
                </a:cubicBezTo>
                <a:cubicBezTo>
                  <a:pt x="228600" y="185304"/>
                  <a:pt x="374074" y="72736"/>
                  <a:pt x="436419" y="0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任意多边形 156"/>
          <p:cNvSpPr/>
          <p:nvPr/>
        </p:nvSpPr>
        <p:spPr>
          <a:xfrm>
            <a:off x="8636385" y="3486327"/>
            <a:ext cx="436419" cy="198832"/>
          </a:xfrm>
          <a:custGeom>
            <a:avLst/>
            <a:gdLst>
              <a:gd name="connsiteX0" fmla="*/ 0 w 436419"/>
              <a:gd name="connsiteY0" fmla="*/ 72736 h 198832"/>
              <a:gd name="connsiteX1" fmla="*/ 155864 w 436419"/>
              <a:gd name="connsiteY1" fmla="*/ 197427 h 198832"/>
              <a:gd name="connsiteX2" fmla="*/ 436419 w 436419"/>
              <a:gd name="connsiteY2" fmla="*/ 0 h 19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419" h="198832">
                <a:moveTo>
                  <a:pt x="0" y="72736"/>
                </a:moveTo>
                <a:cubicBezTo>
                  <a:pt x="41564" y="141143"/>
                  <a:pt x="83128" y="209550"/>
                  <a:pt x="155864" y="197427"/>
                </a:cubicBezTo>
                <a:cubicBezTo>
                  <a:pt x="228600" y="185304"/>
                  <a:pt x="374074" y="72736"/>
                  <a:pt x="436419" y="0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4806112" y="5796459"/>
            <a:ext cx="3199765" cy="939851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145" grpId="0"/>
      <p:bldP spid="5" grpId="0" animBg="1"/>
      <p:bldP spid="157" grpId="0" animBg="1"/>
      <p:bldP spid="1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 descr="这里写图片描述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5" y="2529912"/>
            <a:ext cx="5275062" cy="129194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算法框架</a:t>
            </a:r>
            <a:endParaRPr lang="zh-CN" altLang="en-US" dirty="0"/>
          </a:p>
        </p:txBody>
      </p:sp>
      <p:sp>
        <p:nvSpPr>
          <p:cNvPr id="315" name="矩形 314"/>
          <p:cNvSpPr/>
          <p:nvPr/>
        </p:nvSpPr>
        <p:spPr>
          <a:xfrm>
            <a:off x="572135" y="1150620"/>
            <a:ext cx="2856865" cy="368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rgbClr val="FF0000"/>
                </a:solidFill>
              </a:rPr>
              <a:t>2.Patient Network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</a:p>
        </p:txBody>
      </p:sp>
      <p:sp>
        <p:nvSpPr>
          <p:cNvPr id="321" name="矩形 320"/>
          <p:cNvSpPr/>
          <p:nvPr/>
        </p:nvSpPr>
        <p:spPr>
          <a:xfrm>
            <a:off x="763905" y="2073275"/>
            <a:ext cx="7159625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intuition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近与目标样本同类的样本，推远与目标样本不同类的样本，学习出同构和异构病人之间的间隔。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63997" y="1620458"/>
            <a:ext cx="34026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1: Triplet loss(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三元组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572135" y="1620520"/>
            <a:ext cx="8238490" cy="220218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2135" y="3992245"/>
            <a:ext cx="8238490" cy="2597150"/>
            <a:chOff x="901" y="6447"/>
            <a:chExt cx="12974" cy="4090"/>
          </a:xfrm>
        </p:grpSpPr>
        <p:sp>
          <p:nvSpPr>
            <p:cNvPr id="68" name="矩形 67"/>
            <p:cNvSpPr/>
            <p:nvPr/>
          </p:nvSpPr>
          <p:spPr>
            <a:xfrm>
              <a:off x="1203" y="6447"/>
              <a:ext cx="7199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Augmented triplet loss(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四元组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203" y="7077"/>
              <a:ext cx="11088" cy="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intuition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: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学习同构样本和相似样本，相似样本和异构样本之间两段间隔。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0" name="图片 6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" y="7562"/>
              <a:ext cx="6604" cy="2756"/>
            </a:xfrm>
            <a:prstGeom prst="rect">
              <a:avLst/>
            </a:prstGeom>
            <a:noFill/>
          </p:spPr>
        </p:pic>
        <p:sp>
          <p:nvSpPr>
            <p:cNvPr id="2" name="矩形 1"/>
            <p:cNvSpPr/>
            <p:nvPr/>
          </p:nvSpPr>
          <p:spPr>
            <a:xfrm>
              <a:off x="901" y="6447"/>
              <a:ext cx="12974" cy="40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5249545" y="5144557"/>
          <a:ext cx="3395974" cy="875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6" imgW="3543120" imgH="761760" progId="Equation.DSMT4">
                  <p:embed/>
                </p:oleObj>
              </mc:Choice>
              <mc:Fallback>
                <p:oleObj name="Equation" r:id="rId6" imgW="354312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545" y="5144557"/>
                        <a:ext cx="3395974" cy="8752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67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  <p:bldP spid="96" grpId="0"/>
      <p:bldP spid="3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算法框架</a:t>
            </a:r>
            <a:endParaRPr lang="zh-CN" altLang="en-US" dirty="0"/>
          </a:p>
        </p:txBody>
      </p:sp>
      <p:grpSp>
        <p:nvGrpSpPr>
          <p:cNvPr id="317" name="组合 316"/>
          <p:cNvGrpSpPr/>
          <p:nvPr/>
        </p:nvGrpSpPr>
        <p:grpSpPr>
          <a:xfrm>
            <a:off x="290830" y="2646903"/>
            <a:ext cx="792480" cy="2514600"/>
            <a:chOff x="6470533" y="1210178"/>
            <a:chExt cx="792480" cy="2514600"/>
          </a:xfrm>
        </p:grpSpPr>
        <p:grpSp>
          <p:nvGrpSpPr>
            <p:cNvPr id="169" name="组合 168"/>
            <p:cNvGrpSpPr/>
            <p:nvPr/>
          </p:nvGrpSpPr>
          <p:grpSpPr>
            <a:xfrm>
              <a:off x="6470533" y="1210178"/>
              <a:ext cx="792480" cy="2514600"/>
              <a:chOff x="2268220" y="1968500"/>
              <a:chExt cx="1338580" cy="262890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2268220" y="1968500"/>
                <a:ext cx="1338580" cy="26289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1" name="组合 170"/>
              <p:cNvGrpSpPr/>
              <p:nvPr/>
            </p:nvGrpSpPr>
            <p:grpSpPr>
              <a:xfrm>
                <a:off x="2645410" y="3048000"/>
                <a:ext cx="623570" cy="203200"/>
                <a:chOff x="2645410" y="2895600"/>
                <a:chExt cx="623570" cy="203200"/>
              </a:xfrm>
            </p:grpSpPr>
            <p:sp>
              <p:nvSpPr>
                <p:cNvPr id="197" name="椭圆 196"/>
                <p:cNvSpPr/>
                <p:nvPr/>
              </p:nvSpPr>
              <p:spPr>
                <a:xfrm>
                  <a:off x="2645410" y="2895600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3078480" y="2895600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2" name="组合 171"/>
              <p:cNvGrpSpPr/>
              <p:nvPr/>
            </p:nvGrpSpPr>
            <p:grpSpPr>
              <a:xfrm>
                <a:off x="2454910" y="3594100"/>
                <a:ext cx="1004570" cy="203200"/>
                <a:chOff x="2454910" y="3517900"/>
                <a:chExt cx="1004570" cy="203200"/>
              </a:xfrm>
            </p:grpSpPr>
            <p:sp>
              <p:nvSpPr>
                <p:cNvPr id="194" name="椭圆 193"/>
                <p:cNvSpPr/>
                <p:nvPr/>
              </p:nvSpPr>
              <p:spPr>
                <a:xfrm>
                  <a:off x="2454910" y="3517900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2862580" y="3517900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3268980" y="3517900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3" name="组合 172"/>
              <p:cNvGrpSpPr/>
              <p:nvPr/>
            </p:nvGrpSpPr>
            <p:grpSpPr>
              <a:xfrm>
                <a:off x="2645410" y="4140200"/>
                <a:ext cx="623570" cy="203200"/>
                <a:chOff x="2645410" y="4075203"/>
                <a:chExt cx="623570" cy="203200"/>
              </a:xfrm>
            </p:grpSpPr>
            <p:sp>
              <p:nvSpPr>
                <p:cNvPr id="192" name="椭圆 191"/>
                <p:cNvSpPr/>
                <p:nvPr/>
              </p:nvSpPr>
              <p:spPr>
                <a:xfrm>
                  <a:off x="2645410" y="4075203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3078480" y="4075203"/>
                  <a:ext cx="190500" cy="203200"/>
                </a:xfrm>
                <a:prstGeom prst="ellipse">
                  <a:avLst/>
                </a:prstGeom>
                <a:noFill/>
                <a:ln w="254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74" name="直接箭头连接符 173"/>
              <p:cNvCxnSpPr>
                <a:stCxn id="192" idx="0"/>
                <a:endCxn id="194" idx="4"/>
              </p:cNvCxnSpPr>
              <p:nvPr/>
            </p:nvCxnSpPr>
            <p:spPr>
              <a:xfrm flipH="1" flipV="1">
                <a:off x="2550160" y="3797300"/>
                <a:ext cx="19050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/>
              <p:cNvCxnSpPr>
                <a:stCxn id="192" idx="0"/>
                <a:endCxn id="195" idx="4"/>
              </p:cNvCxnSpPr>
              <p:nvPr/>
            </p:nvCxnSpPr>
            <p:spPr>
              <a:xfrm flipV="1">
                <a:off x="2740660" y="3797300"/>
                <a:ext cx="21717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/>
              <p:cNvCxnSpPr>
                <a:stCxn id="192" idx="0"/>
                <a:endCxn id="196" idx="4"/>
              </p:cNvCxnSpPr>
              <p:nvPr/>
            </p:nvCxnSpPr>
            <p:spPr>
              <a:xfrm flipV="1">
                <a:off x="2740660" y="3797300"/>
                <a:ext cx="62357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178"/>
              <p:cNvCxnSpPr>
                <a:stCxn id="193" idx="0"/>
                <a:endCxn id="194" idx="4"/>
              </p:cNvCxnSpPr>
              <p:nvPr/>
            </p:nvCxnSpPr>
            <p:spPr>
              <a:xfrm flipH="1" flipV="1">
                <a:off x="2550160" y="3797300"/>
                <a:ext cx="62357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箭头连接符 179"/>
              <p:cNvCxnSpPr>
                <a:stCxn id="193" idx="0"/>
                <a:endCxn id="195" idx="4"/>
              </p:cNvCxnSpPr>
              <p:nvPr/>
            </p:nvCxnSpPr>
            <p:spPr>
              <a:xfrm flipH="1" flipV="1">
                <a:off x="2957830" y="3797300"/>
                <a:ext cx="21590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/>
              <p:cNvCxnSpPr>
                <a:stCxn id="196" idx="0"/>
                <a:endCxn id="197" idx="4"/>
              </p:cNvCxnSpPr>
              <p:nvPr/>
            </p:nvCxnSpPr>
            <p:spPr>
              <a:xfrm flipH="1" flipV="1">
                <a:off x="2740660" y="3251200"/>
                <a:ext cx="62357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181"/>
              <p:cNvCxnSpPr>
                <a:stCxn id="195" idx="0"/>
                <a:endCxn id="198" idx="4"/>
              </p:cNvCxnSpPr>
              <p:nvPr/>
            </p:nvCxnSpPr>
            <p:spPr>
              <a:xfrm flipV="1">
                <a:off x="2957830" y="3251200"/>
                <a:ext cx="21590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箭头连接符 183"/>
              <p:cNvCxnSpPr>
                <a:stCxn id="196" idx="0"/>
                <a:endCxn id="198" idx="4"/>
              </p:cNvCxnSpPr>
              <p:nvPr/>
            </p:nvCxnSpPr>
            <p:spPr>
              <a:xfrm flipH="1" flipV="1">
                <a:off x="3173730" y="3251200"/>
                <a:ext cx="19050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184"/>
              <p:cNvCxnSpPr>
                <a:stCxn id="195" idx="0"/>
                <a:endCxn id="197" idx="4"/>
              </p:cNvCxnSpPr>
              <p:nvPr/>
            </p:nvCxnSpPr>
            <p:spPr>
              <a:xfrm flipH="1" flipV="1">
                <a:off x="2740660" y="3251200"/>
                <a:ext cx="21717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194" idx="0"/>
                <a:endCxn id="197" idx="4"/>
              </p:cNvCxnSpPr>
              <p:nvPr/>
            </p:nvCxnSpPr>
            <p:spPr>
              <a:xfrm flipV="1">
                <a:off x="2550160" y="3251200"/>
                <a:ext cx="19050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187"/>
              <p:cNvCxnSpPr>
                <a:stCxn id="194" idx="0"/>
                <a:endCxn id="198" idx="4"/>
              </p:cNvCxnSpPr>
              <p:nvPr/>
            </p:nvCxnSpPr>
            <p:spPr>
              <a:xfrm flipV="1">
                <a:off x="2550160" y="3251200"/>
                <a:ext cx="623570" cy="34290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箭头连接符 190"/>
              <p:cNvCxnSpPr>
                <a:stCxn id="193" idx="0"/>
                <a:endCxn id="196" idx="4"/>
              </p:cNvCxnSpPr>
              <p:nvPr/>
            </p:nvCxnSpPr>
            <p:spPr>
              <a:xfrm flipV="1">
                <a:off x="3173730" y="3797300"/>
                <a:ext cx="190500" cy="34290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矩形 257"/>
            <p:cNvSpPr/>
            <p:nvPr/>
          </p:nvSpPr>
          <p:spPr>
            <a:xfrm>
              <a:off x="6508701" y="1323616"/>
              <a:ext cx="7402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Patient</a:t>
              </a:r>
            </a:p>
            <a:p>
              <a:pPr algn="ctr"/>
              <a:r>
                <a:rPr lang="en-US" altLang="zh-CN" sz="1200" b="1" dirty="0" smtClean="0"/>
                <a:t>Network</a:t>
              </a:r>
              <a:endParaRPr lang="zh-CN" altLang="en-US" sz="1200" b="1" dirty="0"/>
            </a:p>
          </p:txBody>
        </p:sp>
      </p:grpSp>
      <p:sp>
        <p:nvSpPr>
          <p:cNvPr id="315" name="矩形 314"/>
          <p:cNvSpPr/>
          <p:nvPr/>
        </p:nvSpPr>
        <p:spPr>
          <a:xfrm>
            <a:off x="570529" y="1121472"/>
            <a:ext cx="3190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4.Patient Network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内部结构种类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" name="矩形 319"/>
          <p:cNvSpPr/>
          <p:nvPr/>
        </p:nvSpPr>
        <p:spPr>
          <a:xfrm>
            <a:off x="3470716" y="4011523"/>
            <a:ext cx="1906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：卷积神经网络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8" name="组合 357"/>
          <p:cNvGrpSpPr/>
          <p:nvPr/>
        </p:nvGrpSpPr>
        <p:grpSpPr>
          <a:xfrm>
            <a:off x="1431925" y="1596199"/>
            <a:ext cx="7594540" cy="2150301"/>
            <a:chOff x="1431925" y="1596199"/>
            <a:chExt cx="7594540" cy="2150301"/>
          </a:xfrm>
        </p:grpSpPr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925" y="1726160"/>
              <a:ext cx="2166300" cy="1871362"/>
            </a:xfrm>
            <a:prstGeom prst="rect">
              <a:avLst/>
            </a:prstGeom>
          </p:spPr>
        </p:pic>
        <p:sp>
          <p:nvSpPr>
            <p:cNvPr id="318" name="矩形 317"/>
            <p:cNvSpPr/>
            <p:nvPr/>
          </p:nvSpPr>
          <p:spPr>
            <a:xfrm>
              <a:off x="1460500" y="1596199"/>
              <a:ext cx="7565965" cy="21503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284137" y="2753414"/>
            <a:ext cx="1528217" cy="860447"/>
            <a:chOff x="3388700" y="2848549"/>
            <a:chExt cx="1528217" cy="86044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503588" y="2848549"/>
              <a:ext cx="1413329" cy="580725"/>
              <a:chOff x="3490334" y="2964446"/>
              <a:chExt cx="1413329" cy="5807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矩形 322"/>
                  <p:cNvSpPr/>
                  <p:nvPr/>
                </p:nvSpPr>
                <p:spPr>
                  <a:xfrm>
                    <a:off x="3490334" y="2964446"/>
                    <a:ext cx="1386821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𝐲</m:t>
                          </m:r>
                          <m:r>
                            <a:rPr lang="en-US" altLang="zh-CN" sz="1200" b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𝐬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 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𝐖𝐱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𝐛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)</m:t>
                          </m:r>
                        </m:oMath>
                      </m:oMathPara>
                    </a14:m>
                    <a:endParaRPr lang="zh-CN" altLang="en-US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3" name="矩形 3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0334" y="2964446"/>
                    <a:ext cx="1386821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矩形 323"/>
                  <p:cNvSpPr/>
                  <p:nvPr/>
                </p:nvSpPr>
                <p:spPr>
                  <a:xfrm>
                    <a:off x="3516842" y="3268172"/>
                    <a:ext cx="1386821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𝐳</m:t>
                          </m:r>
                          <m:r>
                            <a:rPr lang="en-US" altLang="zh-CN" sz="1200" b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𝐬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 </m:t>
                          </m:r>
                          <m:sSup>
                            <m:sSupPr>
                              <m:ctrlPr>
                                <a:rPr lang="en-US" altLang="zh-CN" sz="12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CN" sz="1200" b="1" i="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𝐲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𝐛</m:t>
                          </m:r>
                          <m:r>
                            <a:rPr lang="en-US" altLang="zh-CN" sz="1200" b="1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 )</m:t>
                          </m:r>
                        </m:oMath>
                      </m:oMathPara>
                    </a14:m>
                    <a:endParaRPr lang="zh-CN" altLang="en-US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4" name="矩形 3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6842" y="3268172"/>
                    <a:ext cx="1386821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107" name="左大括号 106"/>
            <p:cNvSpPr/>
            <p:nvPr/>
          </p:nvSpPr>
          <p:spPr>
            <a:xfrm>
              <a:off x="3388700" y="2927725"/>
              <a:ext cx="141396" cy="714594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矩形 324"/>
                <p:cNvSpPr/>
                <p:nvPr/>
              </p:nvSpPr>
              <p:spPr>
                <a:xfrm>
                  <a:off x="3501724" y="3428663"/>
                  <a:ext cx="970077" cy="2803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  <m:r>
                          <a:rPr lang="en-US" altLang="zh-CN" sz="12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′= </m:t>
                        </m:r>
                        <m:sSup>
                          <m:sSupPr>
                            <m:ctrlPr>
                              <a:rPr lang="en-US" altLang="zh-CN" sz="12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200" b="1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200" b="1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𝐓</m:t>
                            </m:r>
                          </m:sup>
                        </m:sSup>
                      </m:oMath>
                    </m:oMathPara>
                  </a14:m>
                  <a:endPara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25" name="矩形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724" y="3428663"/>
                  <a:ext cx="970077" cy="28033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5118026" y="2850521"/>
                <a:ext cx="1780163" cy="646331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调整网络参数</a:t>
                </a:r>
                <a14:m>
                  <m:oMath xmlns:m="http://schemas.openxmlformats.org/officeDocument/2006/math">
                    <m:r>
                      <a:rPr lang="en-US" altLang="zh-CN" sz="1200" b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𝐖</m:t>
                    </m:r>
                  </m:oMath>
                </a14:m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使得最终输出的</a:t>
                </a:r>
                <a14:m>
                  <m:oMath xmlns:m="http://schemas.openxmlformats.org/officeDocument/2006/math">
                    <m:r>
                      <a:rPr lang="en-US" altLang="zh-CN" sz="12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b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𝐳</m:t>
                    </m:r>
                    <m:r>
                      <a:rPr lang="en-US" altLang="zh-CN" sz="1200" b="1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与原始输入的信号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𝐱</m:t>
                    </m:r>
                    <m:r>
                      <a:rPr lang="en-US" altLang="zh-CN" sz="1200" b="1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尽量的接近</a:t>
                </a: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26" y="2850521"/>
                <a:ext cx="1780163" cy="646331"/>
              </a:xfrm>
              <a:prstGeom prst="rect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0" name="右箭头 109"/>
          <p:cNvSpPr/>
          <p:nvPr/>
        </p:nvSpPr>
        <p:spPr>
          <a:xfrm>
            <a:off x="4752183" y="3134095"/>
            <a:ext cx="262616" cy="152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右箭头 325"/>
          <p:cNvSpPr/>
          <p:nvPr/>
        </p:nvSpPr>
        <p:spPr>
          <a:xfrm>
            <a:off x="6997965" y="3134095"/>
            <a:ext cx="262616" cy="152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7366065" y="2780056"/>
            <a:ext cx="1694307" cy="769100"/>
            <a:chOff x="7356540" y="2856256"/>
            <a:chExt cx="1694307" cy="769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矩形 327"/>
                <p:cNvSpPr/>
                <p:nvPr/>
              </p:nvSpPr>
              <p:spPr>
                <a:xfrm>
                  <a:off x="7427238" y="2856256"/>
                  <a:ext cx="1623609" cy="4658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i="1" dirty="0" smtClean="0"/>
                    <a:t>1.Squared Error Cost</a:t>
                  </a:r>
                  <a14:m>
                    <m:oMath xmlns:m="http://schemas.openxmlformats.org/officeDocument/2006/math">
                      <m:r>
                        <a:rPr lang="en-US" altLang="zh-CN" sz="12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a14:m>
                  <a:endParaRPr lang="en-US" altLang="zh-CN" sz="1200" b="1" i="1" dirty="0" smtClean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1200" b="1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b="1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12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2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sz="1200" b="1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28" name="矩形 3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238" y="2856256"/>
                  <a:ext cx="1623609" cy="46583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330" name="矩形 329"/>
            <p:cNvSpPr/>
            <p:nvPr/>
          </p:nvSpPr>
          <p:spPr>
            <a:xfrm>
              <a:off x="7405773" y="3337331"/>
              <a:ext cx="154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 smtClean="0"/>
                <a:t>2.Cross-Entropy Cost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左大括号 330"/>
            <p:cNvSpPr/>
            <p:nvPr/>
          </p:nvSpPr>
          <p:spPr>
            <a:xfrm>
              <a:off x="7356540" y="2910762"/>
              <a:ext cx="141396" cy="714594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2" name="矩形 331"/>
          <p:cNvSpPr/>
          <p:nvPr/>
        </p:nvSpPr>
        <p:spPr>
          <a:xfrm>
            <a:off x="3547251" y="4410090"/>
            <a:ext cx="54425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：通过卷积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(conv)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以及池化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(pooling)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的方式，卷积操作可以帮助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扫描出医疗特征向量中具有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标志意义的部分特征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池化操作可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以帮助去除特征中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不必要的噪音，降低维度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直接箭头连接符 114"/>
          <p:cNvCxnSpPr>
            <a:stCxn id="170" idx="3"/>
            <a:endCxn id="97" idx="1"/>
          </p:cNvCxnSpPr>
          <p:nvPr/>
        </p:nvCxnSpPr>
        <p:spPr>
          <a:xfrm flipV="1">
            <a:off x="1083310" y="2661841"/>
            <a:ext cx="348615" cy="12423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/>
          <p:cNvCxnSpPr>
            <a:stCxn id="170" idx="3"/>
            <a:endCxn id="319" idx="1"/>
          </p:cNvCxnSpPr>
          <p:nvPr/>
        </p:nvCxnSpPr>
        <p:spPr>
          <a:xfrm>
            <a:off x="1083310" y="3904203"/>
            <a:ext cx="350701" cy="147544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9" name="组合 358"/>
          <p:cNvGrpSpPr/>
          <p:nvPr/>
        </p:nvGrpSpPr>
        <p:grpSpPr>
          <a:xfrm>
            <a:off x="1434011" y="4012428"/>
            <a:ext cx="7592453" cy="2734436"/>
            <a:chOff x="1434011" y="4012428"/>
            <a:chExt cx="7592453" cy="2734436"/>
          </a:xfrm>
        </p:grpSpPr>
        <p:pic>
          <p:nvPicPr>
            <p:cNvPr id="340" name="图片 3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4049" y="4118564"/>
              <a:ext cx="1973164" cy="2513757"/>
            </a:xfrm>
            <a:prstGeom prst="rect">
              <a:avLst/>
            </a:prstGeom>
          </p:spPr>
        </p:pic>
        <p:sp>
          <p:nvSpPr>
            <p:cNvPr id="319" name="矩形 318"/>
            <p:cNvSpPr/>
            <p:nvPr/>
          </p:nvSpPr>
          <p:spPr>
            <a:xfrm>
              <a:off x="1434011" y="4012428"/>
              <a:ext cx="7592453" cy="27344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endParaRPr lang="en-US" altLang="zh-CN" sz="1600" b="1" dirty="0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zh-CN" sz="1600" b="1" dirty="0" smtClean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组合 342"/>
          <p:cNvGrpSpPr/>
          <p:nvPr/>
        </p:nvGrpSpPr>
        <p:grpSpPr>
          <a:xfrm>
            <a:off x="3557241" y="4930357"/>
            <a:ext cx="5528596" cy="952633"/>
            <a:chOff x="3598225" y="5161503"/>
            <a:chExt cx="5528596" cy="952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矩形 340"/>
                <p:cNvSpPr/>
                <p:nvPr/>
              </p:nvSpPr>
              <p:spPr>
                <a:xfrm>
                  <a:off x="4212912" y="5161503"/>
                  <a:ext cx="4913909" cy="9526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altLang="zh-CN" sz="1400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𝐲</m:t>
                        </m:r>
                        <m:sSup>
                          <m:sSupPr>
                            <m:ctrlP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𝐢</m:t>
                            </m:r>
                          </m:e>
                          <m:sup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baseline="-25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𝐣</m:t>
                            </m:r>
                          </m:e>
                          <m:sup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baseline="-25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𝐟</m:t>
                            </m:r>
                          </m:e>
                          <m:sup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  <m:sSup>
                          <m:sSupPr>
                            <m:ctrlPr>
                              <a:rPr lang="en-US" altLang="zh-CN" sz="1400" b="1" i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𝐟</m:t>
                            </m:r>
                          </m:e>
                          <m:sup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′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23"/>
                              </m:rP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  <m: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𝒇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400" b="1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sz="1400" b="1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𝒋</m:t>
                                    </m:r>
                                  </m:e>
                                  <m:sup>
                                    <m:r>
                                      <a:rPr lang="en-US" altLang="zh-CN" sz="1400" b="1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zh-CN" sz="1400" b="1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3"/>
                                  </m:rPr>
                                  <a:rPr lang="en-US" altLang="zh-CN" sz="1400" b="1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400" b="1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𝑾</m:t>
                                </m:r>
                                <m:r>
                                  <a:rPr lang="en-US" altLang="zh-CN" sz="1400" b="1" i="1" baseline="-25000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1" i="1" dirty="0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′</m:t>
                                        </m:r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23"/>
                                      </m:rPr>
                                      <a:rPr lang="en-US" altLang="zh-CN" sz="1400" b="1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</m:t>
                                    </m:r>
                                    <m:r>
                                      <a:rPr lang="en-US" altLang="zh-CN" sz="1400" b="1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 dirty="0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400" b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𝒋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𝒋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sz="1400" b="1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b="1" dirty="0">
                                            <a:latin typeface="微软雅黑" panose="020B0503020204020204" pitchFamily="34" charset="-122"/>
                                            <a:ea typeface="微软雅黑" panose="020B0503020204020204" pitchFamily="34" charset="-122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nary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sSup>
                          <m:sSupPr>
                            <m:ctrlPr>
                              <a:rPr lang="en-US" altLang="zh-CN" sz="1400" b="1" i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𝐢</m:t>
                            </m:r>
                          </m:e>
                          <m:sup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  <m: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baseline="-250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𝐣</m:t>
                            </m:r>
                          </m:e>
                          <m:sup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  <m: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baseline="-250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𝐟</m:t>
                            </m:r>
                          </m:e>
                          <m:sup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  <m: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1" baseline="-25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𝐟</m:t>
                            </m:r>
                          </m:e>
                          <m:sup>
                            <m:r>
                              <a:rPr lang="en-US" altLang="zh-CN" sz="1400" b="1" baseline="-250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1" name="矩形 3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12" y="5161503"/>
                  <a:ext cx="4913909" cy="95263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342" name="矩形 341"/>
            <p:cNvSpPr/>
            <p:nvPr/>
          </p:nvSpPr>
          <p:spPr>
            <a:xfrm>
              <a:off x="3598225" y="5359247"/>
              <a:ext cx="6671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Conv:</a:t>
              </a:r>
              <a:endParaRPr lang="zh-CN" altLang="en-US" sz="1400" dirty="0"/>
            </a:p>
          </p:txBody>
        </p:sp>
      </p:grpSp>
      <p:sp>
        <p:nvSpPr>
          <p:cNvPr id="344" name="矩形 343"/>
          <p:cNvSpPr/>
          <p:nvPr/>
        </p:nvSpPr>
        <p:spPr>
          <a:xfrm>
            <a:off x="5413269" y="5177898"/>
            <a:ext cx="2628630" cy="690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zh-CN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345" name="组合 344"/>
          <p:cNvGrpSpPr/>
          <p:nvPr/>
        </p:nvGrpSpPr>
        <p:grpSpPr>
          <a:xfrm>
            <a:off x="3542732" y="5881634"/>
            <a:ext cx="2390429" cy="718875"/>
            <a:chOff x="3571273" y="5243317"/>
            <a:chExt cx="2390429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矩形 345"/>
                <p:cNvSpPr/>
                <p:nvPr/>
              </p:nvSpPr>
              <p:spPr>
                <a:xfrm>
                  <a:off x="4238794" y="5340838"/>
                  <a:ext cx="1722908" cy="1752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𝐲</m:t>
                        </m:r>
                        <m:sSup>
                          <m:sSupPr>
                            <m:ctrlP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𝐢</m:t>
                            </m:r>
                          </m:e>
                          <m:sup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baseline="-25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𝐣</m:t>
                            </m:r>
                          </m:e>
                          <m:sup>
                            <m:r>
                              <a:rPr lang="en-US" altLang="zh-CN" sz="1400" b="1" i="0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limLowPr>
                              <m:e>
                                <m:r>
                                  <a:rPr lang="en-US" altLang="zh-CN" sz="1400" b="1" i="0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𝐦𝐚𝐱</m:t>
                                </m:r>
                              </m:e>
                              <m:lim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𝒊𝒋</m:t>
                                </m:r>
                                <m:r>
                                  <a:rPr lang="zh-CN" altLang="en-US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∈</m:t>
                                </m:r>
                                <m:r>
                                  <a:rPr lang="zh-CN" altLang="en-US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𝛀</m:t>
                                </m:r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altLang="zh-CN" sz="1400" b="1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𝒋</m:t>
                                </m:r>
                                <m:r>
                                  <a:rPr lang="en-US" altLang="zh-CN" sz="1400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′)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400" b="1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1400" b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𝐱</m:t>
                            </m:r>
                            <m:r>
                              <a:rPr lang="en-US" altLang="zh-CN" sz="1400" b="1" i="1" baseline="-2500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𝒊𝒋</m:t>
                            </m:r>
                          </m:e>
                        </m:func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6" name="矩形 3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794" y="5340838"/>
                  <a:ext cx="1722908" cy="1752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347" name="矩形 346"/>
            <p:cNvSpPr/>
            <p:nvPr/>
          </p:nvSpPr>
          <p:spPr>
            <a:xfrm>
              <a:off x="3571273" y="5243317"/>
              <a:ext cx="13356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Max-pooling:</a:t>
              </a:r>
              <a:endParaRPr lang="zh-CN" altLang="en-US" sz="1400" dirty="0"/>
            </a:p>
          </p:txBody>
        </p:sp>
      </p:grpSp>
      <p:cxnSp>
        <p:nvCxnSpPr>
          <p:cNvPr id="349" name="肘形连接符 348"/>
          <p:cNvCxnSpPr/>
          <p:nvPr/>
        </p:nvCxnSpPr>
        <p:spPr>
          <a:xfrm rot="16200000" flipV="1">
            <a:off x="2987728" y="5116702"/>
            <a:ext cx="963375" cy="842822"/>
          </a:xfrm>
          <a:prstGeom prst="curved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肘形连接符 348"/>
          <p:cNvCxnSpPr>
            <a:stCxn id="342" idx="2"/>
          </p:cNvCxnSpPr>
          <p:nvPr/>
        </p:nvCxnSpPr>
        <p:spPr>
          <a:xfrm rot="5400000">
            <a:off x="2741679" y="5285559"/>
            <a:ext cx="998829" cy="1299466"/>
          </a:xfrm>
          <a:prstGeom prst="curvedConnector2">
            <a:avLst/>
          </a:prstGeom>
          <a:ln w="3175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矩形 320"/>
          <p:cNvSpPr/>
          <p:nvPr/>
        </p:nvSpPr>
        <p:spPr>
          <a:xfrm>
            <a:off x="3470716" y="1954605"/>
            <a:ext cx="5536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：通过网络编码解码的方式，找到医疗特征向量的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最佳表示形式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另外，由于病人样本少（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样本），特征数据大（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利用编码机可以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有效的降低样本空间维度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470716" y="1601886"/>
            <a:ext cx="3045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：自动编码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AutoEncoder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93631" y="3936618"/>
            <a:ext cx="514350" cy="445467"/>
            <a:chOff x="5676900" y="3873833"/>
            <a:chExt cx="514350" cy="445467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5695950" y="3873833"/>
              <a:ext cx="476250" cy="445467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676900" y="3873833"/>
              <a:ext cx="514350" cy="445467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109" grpId="0" animBg="1"/>
      <p:bldP spid="110" grpId="0" animBg="1"/>
      <p:bldP spid="326" grpId="0" animBg="1"/>
      <p:bldP spid="332" grpId="0"/>
      <p:bldP spid="344" grpId="0" animBg="1"/>
      <p:bldP spid="321" grpId="0"/>
      <p:bldP spid="9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</a:t>
            </a:r>
            <a:r>
              <a:rPr lang="en-US" altLang="zh-CN" sz="1800" dirty="0" smtClean="0">
                <a:solidFill>
                  <a:prstClr val="black"/>
                </a:solidFill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实验结果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572142" y="1292561"/>
            <a:ext cx="2598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FF0000"/>
                </a:solidFill>
                <a:sym typeface="+mn-ea"/>
              </a:rPr>
              <a:t>Patient Network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实验结果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3260" y="6509438"/>
            <a:ext cx="2862580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ym typeface="+mn-ea"/>
              </a:rPr>
              <a:t>Patient Network</a:t>
            </a:r>
            <a:r>
              <a:rPr lang="zh-CN" altLang="en-US" sz="1200" b="1" dirty="0">
                <a:sym typeface="+mn-ea"/>
              </a:rPr>
              <a:t> </a:t>
            </a:r>
            <a:r>
              <a:rPr lang="zh-CN" altLang="en-US" sz="1200" b="1" dirty="0"/>
              <a:t>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loss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下降过程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09540" y="1368320"/>
            <a:ext cx="4906211" cy="2847662"/>
            <a:chOff x="3909540" y="1368320"/>
            <a:chExt cx="4906211" cy="2847662"/>
          </a:xfrm>
        </p:grpSpPr>
        <p:grpSp>
          <p:nvGrpSpPr>
            <p:cNvPr id="3" name="组合 2"/>
            <p:cNvGrpSpPr/>
            <p:nvPr/>
          </p:nvGrpSpPr>
          <p:grpSpPr>
            <a:xfrm>
              <a:off x="3909540" y="1368320"/>
              <a:ext cx="4904877" cy="2559970"/>
              <a:chOff x="3599574" y="1461836"/>
              <a:chExt cx="5112627" cy="310171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9574" y="1461836"/>
                <a:ext cx="2385046" cy="14367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7768" y="1461836"/>
                <a:ext cx="2474432" cy="14367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9574" y="3096448"/>
                <a:ext cx="2385046" cy="14671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7768" y="3098169"/>
                <a:ext cx="2474433" cy="14653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矩形 12"/>
            <p:cNvSpPr/>
            <p:nvPr/>
          </p:nvSpPr>
          <p:spPr>
            <a:xfrm>
              <a:off x="5113811" y="3928962"/>
              <a:ext cx="2707530" cy="287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200" b="1" dirty="0" smtClean="0">
                  <a:sym typeface="+mn-ea"/>
                </a:rPr>
                <a:t>Patient Network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 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各层参数变化趋势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03260" y="2323311"/>
              <a:ext cx="99441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Layer1 weight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821341" y="2323311"/>
              <a:ext cx="99441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Layer2 weight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203260" y="3686580"/>
              <a:ext cx="99441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Layer3 weight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804074" y="3711572"/>
              <a:ext cx="99441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Layer4 weight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6316" y="1783052"/>
            <a:ext cx="3330362" cy="4869896"/>
            <a:chOff x="376302" y="1840134"/>
            <a:chExt cx="3330362" cy="4869896"/>
          </a:xfrm>
        </p:grpSpPr>
        <p:sp>
          <p:nvSpPr>
            <p:cNvPr id="11" name="矩形 10"/>
            <p:cNvSpPr/>
            <p:nvPr/>
          </p:nvSpPr>
          <p:spPr>
            <a:xfrm>
              <a:off x="687494" y="6433031"/>
              <a:ext cx="24479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Patient Network 整体实现框架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02" y="1840134"/>
              <a:ext cx="3330362" cy="459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58" y="4325326"/>
            <a:ext cx="4592547" cy="2184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>
                <a:solidFill>
                  <a:prstClr val="black"/>
                </a:solidFill>
              </a:rPr>
              <a:t>——  2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dirty="0"/>
              <a:t>基于深度学习的病人</a:t>
            </a:r>
            <a:r>
              <a:rPr lang="zh-CN" altLang="zh-CN" sz="1800" dirty="0"/>
              <a:t>相似度算法</a:t>
            </a:r>
            <a:r>
              <a:rPr lang="en-US" altLang="zh-CN" sz="1800" dirty="0"/>
              <a:t> </a:t>
            </a:r>
            <a:r>
              <a:rPr lang="zh-CN" altLang="en-US" sz="1800" dirty="0"/>
              <a:t>实验</a:t>
            </a:r>
            <a:r>
              <a:rPr lang="zh-CN" altLang="en-US" sz="1800" dirty="0" smtClean="0"/>
              <a:t>结果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783362" y="5432251"/>
            <a:ext cx="7557135" cy="1091565"/>
            <a:chOff x="-556" y="8778"/>
            <a:chExt cx="11901" cy="1719"/>
          </a:xfrm>
        </p:grpSpPr>
        <p:sp>
          <p:nvSpPr>
            <p:cNvPr id="26" name="文本框 25"/>
            <p:cNvSpPr txBox="1"/>
            <p:nvPr/>
          </p:nvSpPr>
          <p:spPr>
            <a:xfrm>
              <a:off x="-536" y="8898"/>
              <a:ext cx="11881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fontAlgn="auto">
                <a:lnSpc>
                  <a:spcPct val="125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六种度量算法，在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I6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脑血管疾病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）疾病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领域的实验结果，可以看出基于多元组的神经网络算法的准确率高于度量学习算法，而直接使用欧式、马氏距离的准确率最低。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-556" y="8778"/>
              <a:ext cx="11880" cy="1719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203434"/>
              </p:ext>
            </p:extLst>
          </p:nvPr>
        </p:nvGraphicFramePr>
        <p:xfrm>
          <a:off x="572142" y="1210479"/>
          <a:ext cx="7979576" cy="4437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/>
              <a:t>基于迁移学习的疾病领域知识迁移</a:t>
            </a:r>
            <a:r>
              <a:rPr lang="zh-CN" altLang="en-US" sz="1800" kern="0" dirty="0" smtClean="0"/>
              <a:t>算法</a:t>
            </a:r>
            <a:endParaRPr lang="zh-CN" altLang="en-US" sz="1800" kern="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39131" y="1467542"/>
            <a:ext cx="841685" cy="929330"/>
            <a:chOff x="623443" y="1726565"/>
            <a:chExt cx="603250" cy="699770"/>
          </a:xfrm>
        </p:grpSpPr>
        <p:sp>
          <p:nvSpPr>
            <p:cNvPr id="23" name="六边形 22"/>
            <p:cNvSpPr/>
            <p:nvPr/>
          </p:nvSpPr>
          <p:spPr>
            <a:xfrm rot="5400000">
              <a:off x="575183" y="1774825"/>
              <a:ext cx="699770" cy="603250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37184" y="1810572"/>
              <a:ext cx="570357" cy="48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提出问题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051720" y="1467542"/>
            <a:ext cx="6696744" cy="873408"/>
            <a:chOff x="2051720" y="391951"/>
            <a:chExt cx="6264696" cy="873408"/>
          </a:xfrm>
        </p:grpSpPr>
        <p:sp>
          <p:nvSpPr>
            <p:cNvPr id="26" name="文本框 25"/>
            <p:cNvSpPr txBox="1"/>
            <p:nvPr/>
          </p:nvSpPr>
          <p:spPr>
            <a:xfrm>
              <a:off x="2104168" y="435196"/>
              <a:ext cx="6159799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要提出基于迁移学习的疾病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领域知识（度量）迁移算法？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051720" y="391951"/>
              <a:ext cx="6264696" cy="873408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83568" y="3439356"/>
            <a:ext cx="3767328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56199" y="3023783"/>
            <a:ext cx="29992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算法提出的动机</a:t>
            </a:r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707249" y="2885001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46633" y="3822962"/>
            <a:ext cx="7926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、特定的疾病领域中病人样本的数量十分有限，无法有效利用传统度量学习方法得到病人的度量信息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、监督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信息的获取十分困难，医疗领域的疾病种类繁多，在每个疾病领域中都利用专家来获取监督信息并不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3000" autoRev="1" fill="hold" nodeType="withEffect" p14:presetBounceEnd="4000">
                                      <p:stCondLst>
                                        <p:cond delay="500"/>
                                      </p:stCondLst>
                                      <p:childTnLst>
                                        <p:animRot by="480000" p14:bounceEnd="4000">
                                          <p:cBhvr>
                                            <p:cTn id="9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4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3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480000">
                                          <p:cBhvr>
                                            <p:cTn id="9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4" grpId="0" animBg="1"/>
          <p:bldP spid="3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82600" y="1352038"/>
            <a:ext cx="7841626" cy="1121532"/>
          </a:xfrm>
        </p:spPr>
        <p:txBody>
          <a:bodyPr>
            <a:normAutofit/>
          </a:bodyPr>
          <a:lstStyle/>
          <a:p>
            <a:pPr>
              <a:lnSpc>
                <a:spcPts val="22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altLang="zh-CN" sz="2000" b="1" dirty="0">
                <a:cs typeface="+mj-cs"/>
              </a:rPr>
              <a:t>Transfer Learning </a:t>
            </a:r>
            <a:r>
              <a:rPr lang="zh-CN" altLang="en-US" sz="2000" b="1" dirty="0" smtClean="0">
                <a:cs typeface="+mj-cs"/>
              </a:rPr>
              <a:t>：</a:t>
            </a:r>
            <a:endParaRPr lang="en-US" altLang="zh-CN" sz="2000" b="1" dirty="0" smtClean="0">
              <a:cs typeface="+mj-cs"/>
            </a:endParaRPr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zh-CN" altLang="en-US" dirty="0" smtClean="0">
                <a:cs typeface="+mj-cs"/>
              </a:rPr>
              <a:t>  系统把源</a:t>
            </a:r>
            <a:r>
              <a:rPr lang="zh-CN" altLang="en-US" dirty="0" smtClean="0"/>
              <a:t>领域中获得的知识或方法应用到具有某些共性的新领域上的过程</a:t>
            </a:r>
            <a:endParaRPr lang="en-US" altLang="zh-CN" dirty="0" smtClean="0"/>
          </a:p>
          <a:p>
            <a:pPr algn="r">
              <a:lnSpc>
                <a:spcPts val="2200"/>
              </a:lnSpc>
              <a:spcBef>
                <a:spcPts val="600"/>
              </a:spcBef>
            </a:pPr>
            <a:r>
              <a:rPr lang="en-US" altLang="zh-CN" sz="1400" dirty="0" smtClean="0"/>
              <a:t>--- </a:t>
            </a:r>
            <a:r>
              <a:rPr lang="zh-CN" altLang="en-US" sz="1400" dirty="0" smtClean="0"/>
              <a:t>机器学习</a:t>
            </a:r>
            <a:r>
              <a:rPr lang="zh-CN" altLang="en-US" sz="1400" dirty="0"/>
              <a:t>社区</a:t>
            </a:r>
            <a:endParaRPr lang="en-US" altLang="zh-CN" sz="1400" dirty="0"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6304" y="2722440"/>
            <a:ext cx="7757922" cy="2095500"/>
            <a:chOff x="1546281" y="1410288"/>
            <a:chExt cx="7757922" cy="2095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6281" y="1410288"/>
              <a:ext cx="2760636" cy="209550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504" y="1410288"/>
              <a:ext cx="2599699" cy="2095500"/>
            </a:xfrm>
            <a:prstGeom prst="rect">
              <a:avLst/>
            </a:prstGeom>
          </p:spPr>
        </p:pic>
        <p:sp>
          <p:nvSpPr>
            <p:cNvPr id="8" name="右箭头 8"/>
            <p:cNvSpPr/>
            <p:nvPr/>
          </p:nvSpPr>
          <p:spPr>
            <a:xfrm>
              <a:off x="4626297" y="2486125"/>
              <a:ext cx="1788920" cy="735503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文本框 9"/>
            <p:cNvSpPr txBox="1"/>
            <p:nvPr/>
          </p:nvSpPr>
          <p:spPr>
            <a:xfrm>
              <a:off x="4824867" y="1890676"/>
              <a:ext cx="1489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迁移学习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66304" y="5066810"/>
            <a:ext cx="2433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C++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Wingdings" panose="05000000000000000000" pitchFamily="2" charset="2"/>
              </a:rPr>
              <a:t>   Java</a:t>
            </a:r>
          </a:p>
          <a:p>
            <a:pPr marL="0"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Wingdings" panose="05000000000000000000" pitchFamily="2" charset="2"/>
              </a:rPr>
              <a:t>  滑轮滑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Wingdings" panose="05000000000000000000" pitchFamily="2" charset="2"/>
              </a:rPr>
              <a:t>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Wingdings" panose="05000000000000000000" pitchFamily="2" charset="2"/>
              </a:rPr>
              <a:t>滑冰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smtClean="0">
                <a:solidFill>
                  <a:prstClr val="black"/>
                </a:solidFill>
              </a:rPr>
              <a:t>、迁移学习概念</a:t>
            </a:r>
            <a:endParaRPr lang="zh-CN" altLang="en-US" sz="1800" kern="0" dirty="0"/>
          </a:p>
        </p:txBody>
      </p:sp>
      <p:sp>
        <p:nvSpPr>
          <p:cNvPr id="12" name="文本框 7"/>
          <p:cNvSpPr txBox="1"/>
          <p:nvPr/>
        </p:nvSpPr>
        <p:spPr>
          <a:xfrm>
            <a:off x="407438" y="6236875"/>
            <a:ext cx="8394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9pPr>
          </a:lstStyle>
          <a:p>
            <a:pPr lvl="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698ECF"/>
              </a:buClr>
              <a:defRPr/>
            </a:pPr>
            <a:r>
              <a:rPr lang="en-US" altLang="zh-CN" sz="1100" b="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Pan 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SJ, Yang Q. A survey on transfer learning. IEEE Trans. on Data Engineering, </a:t>
            </a:r>
            <a:r>
              <a:rPr lang="en-US" altLang="zh-CN" sz="1100" b="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374904" y="6152236"/>
            <a:ext cx="8394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  <a:cs typeface="+mn-cs"/>
              </a:defRPr>
            </a:lvl9pPr>
          </a:lstStyle>
          <a:p>
            <a:pPr lvl="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698ECF"/>
              </a:buClr>
              <a:defRPr/>
            </a:pP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Mansour Y,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Mohri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M,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Rostamizadeh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A. Domain adaptation with multiple sources. In: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Koller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D,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Schuurmans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Bengio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Y, </a:t>
            </a:r>
            <a:r>
              <a:rPr lang="en-US" altLang="zh-CN" sz="11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Bottou</a:t>
            </a:r>
            <a:r>
              <a:rPr lang="en-US" altLang="zh-CN" sz="11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L, eds. Proc. of the Advances in Neural Information Processing Systems </a:t>
            </a:r>
            <a:endParaRPr lang="en-US" altLang="zh-CN" sz="1100" b="0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Group 137"/>
          <p:cNvGraphicFramePr/>
          <p:nvPr/>
        </p:nvGraphicFramePr>
        <p:xfrm>
          <a:off x="457200" y="1420668"/>
          <a:ext cx="8229600" cy="4312602"/>
        </p:xfrm>
        <a:graphic>
          <a:graphicData uri="http://schemas.openxmlformats.org/drawingml/2006/table">
            <a:tbl>
              <a:tblPr/>
              <a:tblGrid>
                <a:gridCol w="3467100"/>
                <a:gridCol w="4762500"/>
              </a:tblGrid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Transfer learning approaches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080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Instance-transfer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基于样本的迁移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 re-weight some labeled data in a source domain for use in the target domain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85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Feature-representation-transfer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基于特征的迁移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Find a “good” feature representation that reduces difference between a source and a target domain or minimizes error of models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2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Model/Parameters-transfer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基于模型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参数的迁移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Discover shared parameters or priors of models between a source domain and a target domain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070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Relational-knowledge-transfer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基于关联知识的迁移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Build mapping of relational knowledge between a source domain and a target domain.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/>
              <a:t>迁移</a:t>
            </a:r>
            <a:r>
              <a:rPr lang="zh-CN" altLang="en-US" sz="1800" kern="0" dirty="0" smtClean="0"/>
              <a:t>学习的常用方法</a:t>
            </a:r>
            <a:endParaRPr lang="zh-CN" altLang="en-US" sz="1800" kern="0" dirty="0"/>
          </a:p>
        </p:txBody>
      </p:sp>
      <p:sp>
        <p:nvSpPr>
          <p:cNvPr id="10" name="矩形 9"/>
          <p:cNvSpPr/>
          <p:nvPr/>
        </p:nvSpPr>
        <p:spPr>
          <a:xfrm>
            <a:off x="566304" y="3810000"/>
            <a:ext cx="8003265" cy="703385"/>
          </a:xfrm>
          <a:prstGeom prst="rect">
            <a:avLst/>
          </a:prstGeom>
          <a:solidFill>
            <a:srgbClr val="C00000">
              <a:alpha val="30000"/>
            </a:srgbClr>
          </a:solidFill>
          <a:ln w="1905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69709" y="4877462"/>
            <a:ext cx="4021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60"/>
              </a:lnSpc>
            </a:pPr>
            <a:r>
              <a:rPr lang="en-US" altLang="zh-CN" b="1" dirty="0" smtClean="0"/>
              <a:t>.</a:t>
            </a:r>
          </a:p>
          <a:p>
            <a:pPr>
              <a:lnSpc>
                <a:spcPts val="560"/>
              </a:lnSpc>
            </a:pPr>
            <a:r>
              <a:rPr lang="en-US" altLang="zh-CN" b="1" dirty="0" smtClean="0"/>
              <a:t>.</a:t>
            </a:r>
          </a:p>
          <a:p>
            <a:pPr>
              <a:lnSpc>
                <a:spcPts val="560"/>
              </a:lnSpc>
            </a:pPr>
            <a:r>
              <a:rPr lang="en-US" altLang="zh-CN" b="1" dirty="0"/>
              <a:t>.</a:t>
            </a:r>
            <a:endParaRPr lang="en-US" altLang="zh-CN" b="1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1259906" y="2834773"/>
            <a:ext cx="3215714" cy="833571"/>
            <a:chOff x="2037879" y="2266370"/>
            <a:chExt cx="2485353" cy="648561"/>
          </a:xfrm>
        </p:grpSpPr>
        <p:sp>
          <p:nvSpPr>
            <p:cNvPr id="8" name="圆柱形 7"/>
            <p:cNvSpPr/>
            <p:nvPr/>
          </p:nvSpPr>
          <p:spPr>
            <a:xfrm>
              <a:off x="2037879" y="2266370"/>
              <a:ext cx="699225" cy="648561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 smtClean="0">
                  <a:solidFill>
                    <a:schemeClr val="tx1"/>
                  </a:solidFill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接箭头连接符 46"/>
            <p:cNvCxnSpPr/>
            <p:nvPr/>
          </p:nvCxnSpPr>
          <p:spPr>
            <a:xfrm flipV="1">
              <a:off x="3072384" y="2602842"/>
              <a:ext cx="501404" cy="6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3706368" y="2358702"/>
              <a:ext cx="816864" cy="46389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54411" y="3070065"/>
                <a:ext cx="389851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 b="1" smtClean="0">
                        <a:solidFill>
                          <a:schemeClr val="tx1"/>
                        </a:solidFill>
                      </a:rPr>
                      <m:t>∑</m:t>
                    </m:r>
                  </m:oMath>
                </a14:m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11" y="3070065"/>
                <a:ext cx="389851" cy="362984"/>
              </a:xfrm>
              <a:prstGeom prst="rect">
                <a:avLst/>
              </a:prstGeom>
              <a:blipFill rotWithShape="0">
                <a:blip r:embed="rId3"/>
                <a:stretch>
                  <a:fillRect l="-3125"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881707" y="2284584"/>
            <a:ext cx="1544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baseline="-25000" dirty="0"/>
              <a:t>源领域 </a:t>
            </a:r>
            <a:endParaRPr lang="en-US" altLang="zh-CN" b="1" baseline="-25000" dirty="0" smtClean="0"/>
          </a:p>
          <a:p>
            <a:pPr algn="ctr"/>
            <a:r>
              <a:rPr lang="zh-CN" altLang="en-US" b="1" baseline="-25000" dirty="0" smtClean="0"/>
              <a:t>病例数据</a:t>
            </a:r>
            <a:endParaRPr lang="zh-CN" altLang="en-US" b="1" baseline="-25000" dirty="0"/>
          </a:p>
        </p:txBody>
      </p:sp>
      <p:sp>
        <p:nvSpPr>
          <p:cNvPr id="23" name="矩形 22"/>
          <p:cNvSpPr/>
          <p:nvPr/>
        </p:nvSpPr>
        <p:spPr>
          <a:xfrm>
            <a:off x="3547053" y="2284584"/>
            <a:ext cx="800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baseline="-25000" dirty="0"/>
              <a:t>源领域</a:t>
            </a:r>
            <a:endParaRPr lang="en-US" altLang="zh-CN" b="1" baseline="-25000" dirty="0"/>
          </a:p>
          <a:p>
            <a:pPr algn="ctr"/>
            <a:r>
              <a:rPr lang="zh-CN" altLang="en-US" b="1" baseline="-25000" dirty="0" smtClean="0"/>
              <a:t>度量矩阵</a:t>
            </a:r>
            <a:endParaRPr lang="zh-CN" altLang="en-US" b="1" baseline="-250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59906" y="3903227"/>
            <a:ext cx="3279798" cy="912182"/>
            <a:chOff x="2037879" y="3555461"/>
            <a:chExt cx="2485353" cy="648561"/>
          </a:xfrm>
        </p:grpSpPr>
        <p:grpSp>
          <p:nvGrpSpPr>
            <p:cNvPr id="25" name="组合 24"/>
            <p:cNvGrpSpPr/>
            <p:nvPr/>
          </p:nvGrpSpPr>
          <p:grpSpPr>
            <a:xfrm>
              <a:off x="2037879" y="3555461"/>
              <a:ext cx="2485353" cy="648561"/>
              <a:chOff x="2037879" y="2266370"/>
              <a:chExt cx="2485353" cy="648561"/>
            </a:xfrm>
          </p:grpSpPr>
          <p:sp>
            <p:nvSpPr>
              <p:cNvPr id="27" name="圆柱形 26"/>
              <p:cNvSpPr/>
              <p:nvPr/>
            </p:nvSpPr>
            <p:spPr>
              <a:xfrm>
                <a:off x="2037879" y="2266370"/>
                <a:ext cx="699225" cy="648561"/>
              </a:xfrm>
              <a:prstGeom prst="ca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CN" alt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接箭头连接符 46"/>
              <p:cNvCxnSpPr/>
              <p:nvPr/>
            </p:nvCxnSpPr>
            <p:spPr>
              <a:xfrm flipV="1">
                <a:off x="3072384" y="2602842"/>
                <a:ext cx="501404" cy="62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8"/>
              <p:cNvSpPr/>
              <p:nvPr/>
            </p:nvSpPr>
            <p:spPr>
              <a:xfrm>
                <a:off x="3706368" y="2358702"/>
                <a:ext cx="816864" cy="46389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3879292" y="3713042"/>
                  <a:ext cx="389851" cy="36298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smtClean="0">
                          <a:solidFill>
                            <a:schemeClr val="tx1"/>
                          </a:solidFill>
                        </a:rPr>
                        <m:t>∑</m:t>
                      </m:r>
                    </m:oMath>
                  </a14:m>
                  <a:r>
                    <a:rPr lang="en-US" altLang="zh-CN" baseline="-25000" dirty="0">
                      <a:solidFill>
                        <a:schemeClr val="tx1"/>
                      </a:solidFill>
                    </a:rPr>
                    <a:t>2</a:t>
                  </a:r>
                  <a:endParaRPr lang="zh-CN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92" y="3713042"/>
                  <a:ext cx="389851" cy="36298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1227255" y="5191629"/>
            <a:ext cx="3268119" cy="887847"/>
            <a:chOff x="2037879" y="3555461"/>
            <a:chExt cx="2485353" cy="648561"/>
          </a:xfrm>
        </p:grpSpPr>
        <p:grpSp>
          <p:nvGrpSpPr>
            <p:cNvPr id="32" name="组合 31"/>
            <p:cNvGrpSpPr/>
            <p:nvPr/>
          </p:nvGrpSpPr>
          <p:grpSpPr>
            <a:xfrm>
              <a:off x="2037879" y="3555461"/>
              <a:ext cx="2485353" cy="648561"/>
              <a:chOff x="2037879" y="2266370"/>
              <a:chExt cx="2485353" cy="648561"/>
            </a:xfrm>
          </p:grpSpPr>
          <p:sp>
            <p:nvSpPr>
              <p:cNvPr id="34" name="圆柱形 33"/>
              <p:cNvSpPr/>
              <p:nvPr/>
            </p:nvSpPr>
            <p:spPr>
              <a:xfrm>
                <a:off x="2037879" y="2266370"/>
                <a:ext cx="699225" cy="648561"/>
              </a:xfrm>
              <a:prstGeom prst="ca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m-1</a:t>
                </a:r>
                <a:endParaRPr lang="zh-CN" alt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接箭头连接符 46"/>
              <p:cNvCxnSpPr/>
              <p:nvPr/>
            </p:nvCxnSpPr>
            <p:spPr>
              <a:xfrm flipV="1">
                <a:off x="3072384" y="2602842"/>
                <a:ext cx="501404" cy="62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>
              <a:xfrm>
                <a:off x="3706368" y="2358702"/>
                <a:ext cx="816864" cy="46389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3850677" y="3747057"/>
                  <a:ext cx="554641" cy="36298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smtClean="0">
                          <a:solidFill>
                            <a:schemeClr val="tx1"/>
                          </a:solidFill>
                        </a:rPr>
                        <m:t>∑</m:t>
                      </m:r>
                    </m:oMath>
                  </a14:m>
                  <a:r>
                    <a:rPr lang="en-US" altLang="zh-CN" baseline="-25000" dirty="0" smtClean="0">
                      <a:solidFill>
                        <a:schemeClr val="tx1"/>
                      </a:solidFill>
                    </a:rPr>
                    <a:t>m-1</a:t>
                  </a:r>
                  <a:endParaRPr lang="zh-CN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677" y="3747057"/>
                  <a:ext cx="554641" cy="36298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cxnSp>
        <p:nvCxnSpPr>
          <p:cNvPr id="38" name="直接连接符 37"/>
          <p:cNvCxnSpPr/>
          <p:nvPr/>
        </p:nvCxnSpPr>
        <p:spPr>
          <a:xfrm flipH="1">
            <a:off x="5002369" y="2909144"/>
            <a:ext cx="14300" cy="317033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右大括号 38"/>
          <p:cNvSpPr/>
          <p:nvPr/>
        </p:nvSpPr>
        <p:spPr>
          <a:xfrm rot="16200000">
            <a:off x="2801176" y="732560"/>
            <a:ext cx="229847" cy="2692781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520277" y="1355452"/>
            <a:ext cx="805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baseline="-25000" dirty="0">
                <a:latin typeface="+mj-ea"/>
                <a:ea typeface="+mj-ea"/>
              </a:rPr>
              <a:t>源领域</a:t>
            </a:r>
          </a:p>
        </p:txBody>
      </p:sp>
      <p:cxnSp>
        <p:nvCxnSpPr>
          <p:cNvPr id="44" name="直接箭头连接符 46"/>
          <p:cNvCxnSpPr/>
          <p:nvPr/>
        </p:nvCxnSpPr>
        <p:spPr>
          <a:xfrm>
            <a:off x="4679311" y="3275256"/>
            <a:ext cx="573773" cy="4348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6"/>
          <p:cNvCxnSpPr/>
          <p:nvPr/>
        </p:nvCxnSpPr>
        <p:spPr>
          <a:xfrm>
            <a:off x="4656817" y="4359317"/>
            <a:ext cx="642088" cy="2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6"/>
          <p:cNvCxnSpPr/>
          <p:nvPr/>
        </p:nvCxnSpPr>
        <p:spPr>
          <a:xfrm flipV="1">
            <a:off x="4679311" y="4774684"/>
            <a:ext cx="600805" cy="96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3832457" y="4877461"/>
            <a:ext cx="4021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60"/>
              </a:lnSpc>
            </a:pPr>
            <a:r>
              <a:rPr lang="en-US" altLang="zh-CN" b="1" dirty="0" smtClean="0"/>
              <a:t>.</a:t>
            </a:r>
          </a:p>
          <a:p>
            <a:pPr>
              <a:lnSpc>
                <a:spcPts val="560"/>
              </a:lnSpc>
            </a:pPr>
            <a:r>
              <a:rPr lang="en-US" altLang="zh-CN" b="1" dirty="0" smtClean="0"/>
              <a:t>.</a:t>
            </a:r>
          </a:p>
          <a:p>
            <a:pPr>
              <a:lnSpc>
                <a:spcPts val="560"/>
              </a:lnSpc>
            </a:pPr>
            <a:r>
              <a:rPr lang="en-US" altLang="zh-CN" b="1" dirty="0"/>
              <a:t>.</a:t>
            </a:r>
            <a:endParaRPr lang="en-US" altLang="zh-CN" b="1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5579211" y="1390621"/>
            <a:ext cx="2128123" cy="3384799"/>
            <a:chOff x="5497147" y="1390621"/>
            <a:chExt cx="2128123" cy="3384799"/>
          </a:xfrm>
        </p:grpSpPr>
        <p:sp>
          <p:nvSpPr>
            <p:cNvPr id="49" name="圆角矩形 48"/>
            <p:cNvSpPr/>
            <p:nvPr/>
          </p:nvSpPr>
          <p:spPr>
            <a:xfrm>
              <a:off x="6804762" y="3544639"/>
              <a:ext cx="816864" cy="123078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直接箭头连接符 49"/>
            <p:cNvCxnSpPr>
              <a:stCxn id="55" idx="4"/>
              <a:endCxn id="49" idx="1"/>
            </p:cNvCxnSpPr>
            <p:nvPr/>
          </p:nvCxnSpPr>
          <p:spPr>
            <a:xfrm>
              <a:off x="6264503" y="4147855"/>
              <a:ext cx="540259" cy="12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右大括号 57"/>
            <p:cNvSpPr/>
            <p:nvPr/>
          </p:nvSpPr>
          <p:spPr>
            <a:xfrm rot="16200000">
              <a:off x="6468177" y="1103410"/>
              <a:ext cx="228464" cy="2012763"/>
            </a:xfrm>
            <a:prstGeom prst="righ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076501" y="139062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baseline="-25000" dirty="0" smtClean="0"/>
                <a:t>目标领域</a:t>
              </a:r>
              <a:endParaRPr lang="zh-CN" altLang="en-US" sz="2400" b="1" baseline="-250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825051" y="240827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baseline="-25000" dirty="0" smtClean="0"/>
                <a:t>目标领域</a:t>
              </a:r>
              <a:endParaRPr lang="en-US" altLang="zh-CN" b="1" baseline="-25000" dirty="0"/>
            </a:p>
            <a:p>
              <a:pPr algn="ctr"/>
              <a:r>
                <a:rPr lang="zh-CN" altLang="en-US" b="1" baseline="-25000" dirty="0" smtClean="0"/>
                <a:t>度量矩阵</a:t>
              </a:r>
              <a:endParaRPr lang="zh-CN" altLang="en-US" b="1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6963728" y="3966362"/>
                  <a:ext cx="554641" cy="3629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smtClean="0">
                          <a:solidFill>
                            <a:schemeClr val="tx1"/>
                          </a:solidFill>
                        </a:rPr>
                        <m:t>∑</m:t>
                      </m:r>
                    </m:oMath>
                  </a14:m>
                  <a:r>
                    <a:rPr lang="en-US" altLang="zh-CN" baseline="-25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728" y="3966362"/>
                  <a:ext cx="554641" cy="36298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55" name="圆柱形 54"/>
            <p:cNvSpPr/>
            <p:nvPr/>
          </p:nvSpPr>
          <p:spPr>
            <a:xfrm>
              <a:off x="5565278" y="3823574"/>
              <a:ext cx="699225" cy="648561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m</a:t>
              </a:r>
              <a:endParaRPr lang="zh-CN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497147" y="2414989"/>
              <a:ext cx="835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baseline="-25000" dirty="0" smtClean="0"/>
                <a:t>目标领域 </a:t>
              </a:r>
              <a:endParaRPr lang="en-US" altLang="zh-CN" b="1" baseline="-25000" dirty="0" smtClean="0"/>
            </a:p>
            <a:p>
              <a:pPr algn="ctr"/>
              <a:r>
                <a:rPr lang="zh-CN" altLang="en-US" b="1" baseline="-25000" dirty="0" smtClean="0"/>
                <a:t>病例数据</a:t>
              </a:r>
              <a:endParaRPr lang="zh-CN" altLang="en-US" b="1" baseline="-250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3215016" y="2284584"/>
            <a:ext cx="1576536" cy="398238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55048" y="6094783"/>
            <a:ext cx="3216136" cy="584775"/>
            <a:chOff x="4855048" y="6094783"/>
            <a:chExt cx="3216136" cy="584775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5013960" y="6114645"/>
              <a:ext cx="767312" cy="18748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4855048" y="6094783"/>
              <a:ext cx="32161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baseline="-25000" dirty="0" smtClean="0">
                  <a:solidFill>
                    <a:srgbClr val="C00000"/>
                  </a:solidFill>
                </a:rPr>
                <a:t>源领域参数</a:t>
              </a:r>
              <a:endParaRPr lang="en-US" altLang="zh-CN" sz="2400" b="1" baseline="-25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zh-CN" altLang="en-US" sz="2400" b="1" baseline="-25000" dirty="0">
                  <a:solidFill>
                    <a:srgbClr val="C00000"/>
                  </a:solidFill>
                </a:rPr>
                <a:t>（基于模型</a:t>
              </a:r>
              <a:r>
                <a:rPr lang="en-US" altLang="zh-CN" sz="2400" b="1" baseline="-25000" dirty="0">
                  <a:solidFill>
                    <a:srgbClr val="C00000"/>
                  </a:solidFill>
                </a:rPr>
                <a:t>/</a:t>
              </a:r>
              <a:r>
                <a:rPr lang="zh-CN" altLang="en-US" sz="2400" b="1" baseline="-25000" dirty="0">
                  <a:solidFill>
                    <a:srgbClr val="C00000"/>
                  </a:solidFill>
                </a:rPr>
                <a:t>参数的迁移</a:t>
              </a:r>
              <a:r>
                <a:rPr lang="zh-CN" altLang="en-US" sz="2400" b="1" baseline="-25000" dirty="0" smtClean="0">
                  <a:solidFill>
                    <a:srgbClr val="C00000"/>
                  </a:solidFill>
                </a:rPr>
                <a:t>方式）</a:t>
              </a:r>
              <a:endParaRPr lang="zh-CN" altLang="en-US" sz="2400" b="1" baseline="-25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/>
              <a:t>基于迁移学习的疾病领域知识迁移</a:t>
            </a:r>
            <a:r>
              <a:rPr lang="zh-CN" altLang="en-US" sz="1800" kern="0" dirty="0" smtClean="0"/>
              <a:t>算法 </a:t>
            </a:r>
            <a:r>
              <a:rPr lang="en-US" altLang="zh-CN" sz="1800" kern="0" dirty="0"/>
              <a:t> </a:t>
            </a:r>
            <a:r>
              <a:rPr lang="zh-CN" altLang="en-US" sz="1800" kern="0" dirty="0" smtClean="0"/>
              <a:t>算法框架</a:t>
            </a:r>
            <a:endParaRPr lang="zh-CN" altLang="en-US" sz="180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22671" y="1946818"/>
                <a:ext cx="6985642" cy="1011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lim>
                          </m:limLow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∑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grow m:val="on"/>
                                          <m:subHide m:val="on"/>
                                          <m:supHide m:val="on"/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71" y="1946818"/>
                <a:ext cx="6985642" cy="10113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22671" y="3158187"/>
                <a:ext cx="8032430" cy="2755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其中，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度量矩阵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∑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需要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满足半正定约束；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ea typeface="微软雅黑" panose="020B0503020204020204" pitchFamily="34" charset="-122"/>
                    <a:cs typeface="+mj-cs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rPr>
                      <m:t>n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 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代表数据规模；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ea typeface="微软雅黑" panose="020B0503020204020204" pitchFamily="34" charset="-122"/>
                    <a:cs typeface="+mj-cs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j-cs"/>
                          </a:rPr>
                          <m:t>F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 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代表对矩阵求其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Frobenius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范式；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ea typeface="微软雅黑" panose="020B0503020204020204" pitchFamily="34" charset="-122"/>
                    <a:cs typeface="+mj-cs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𝑘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 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 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代表判断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j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k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两个病人的相似性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，相似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1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，不相似为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-1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；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ea typeface="微软雅黑" panose="020B0503020204020204" pitchFamily="34" charset="-122"/>
                    <a:cs typeface="+mj-cs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𝑧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  <m:t>0,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  <m:t>𝑏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j-cs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0≤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𝑏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≤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1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，通常将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b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设为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0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 indent="247650" algn="just" hangingPunct="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ea typeface="微软雅黑" panose="020B0503020204020204" pitchFamily="34" charset="-122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 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为正则化</a:t>
                </a:r>
                <a:r>
                  <a:rPr lang="zh-CN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参数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71" y="3158187"/>
                <a:ext cx="8032430" cy="2755819"/>
              </a:xfrm>
              <a:prstGeom prst="rect">
                <a:avLst/>
              </a:prstGeom>
              <a:blipFill rotWithShape="0">
                <a:blip r:embed="rId4"/>
                <a:stretch>
                  <a:fillRect b="-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TextBox 63"/>
          <p:cNvSpPr txBox="1"/>
          <p:nvPr/>
        </p:nvSpPr>
        <p:spPr>
          <a:xfrm>
            <a:off x="306711" y="1377419"/>
            <a:ext cx="420878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Regularized distance metric learning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07454" y="1345138"/>
                <a:ext cx="36860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引入疾病领域间的关系矩阵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 </m:t>
                    </m:r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Ω 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j-cs"/>
                      </a:rPr>
                      <m:t>，</m:t>
                    </m:r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完成</a:t>
                </a:r>
                <a:r>
                  <a:rPr lang="zh-CN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源任务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参数到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目标</a:t>
                </a:r>
                <a:r>
                  <a:rPr lang="zh-CN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领域的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迁移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54" y="1345138"/>
                <a:ext cx="368601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322" t="-5660" r="-66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40713" y="6114073"/>
            <a:ext cx="8152756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" indent="-160020" algn="just" defTabSz="-635" hangingPunct="0">
              <a:lnSpc>
                <a:spcPts val="1400"/>
              </a:lnSpc>
              <a:spcAft>
                <a:spcPts val="0"/>
              </a:spcAft>
              <a:tabLst>
                <a:tab pos="2857500" algn="r"/>
              </a:tabLst>
            </a:pPr>
            <a:r>
              <a:rPr lang="en-US" altLang="zh-CN" sz="1000" kern="100" dirty="0">
                <a:latin typeface="Times New Roman" panose="02020603050405020304" pitchFamily="18" charset="0"/>
              </a:rPr>
              <a:t>R. </a:t>
            </a:r>
            <a:r>
              <a:rPr lang="en-US" altLang="zh-CN" sz="1000" kern="100" dirty="0" err="1">
                <a:latin typeface="Times New Roman" panose="02020603050405020304" pitchFamily="18" charset="0"/>
              </a:rPr>
              <a:t>Jin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, S. Wang, and Y. Zhou. Regularized distance metric learning</a:t>
            </a:r>
            <a:r>
              <a:rPr lang="en-US" altLang="zh-CN" sz="1000" kern="100" dirty="0" smtClean="0">
                <a:latin typeface="Times New Roman" panose="02020603050405020304" pitchFamily="18" charset="0"/>
              </a:rPr>
              <a:t>: 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Theory and algorithm. In Y. </a:t>
            </a:r>
            <a:r>
              <a:rPr lang="en-US" altLang="zh-CN" sz="1000" kern="100" dirty="0" err="1">
                <a:latin typeface="Times New Roman" panose="02020603050405020304" pitchFamily="18" charset="0"/>
              </a:rPr>
              <a:t>Bengio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, D. </a:t>
            </a:r>
            <a:r>
              <a:rPr lang="en-US" altLang="zh-CN" sz="1000" kern="100" dirty="0" err="1">
                <a:latin typeface="Times New Roman" panose="02020603050405020304" pitchFamily="18" charset="0"/>
              </a:rPr>
              <a:t>Schuurmans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, J. Laﬀerty, C. K. I. Williams, </a:t>
            </a:r>
            <a:r>
              <a:rPr lang="en-US" altLang="zh-CN" sz="1000" kern="100" dirty="0" smtClean="0">
                <a:latin typeface="Times New Roman" panose="02020603050405020304" pitchFamily="18" charset="0"/>
              </a:rPr>
              <a:t>and A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. </a:t>
            </a:r>
            <a:r>
              <a:rPr lang="en-US" altLang="zh-CN" sz="1000" kern="100" dirty="0" err="1">
                <a:latin typeface="Times New Roman" panose="02020603050405020304" pitchFamily="18" charset="0"/>
              </a:rPr>
              <a:t>Culotta</a:t>
            </a:r>
            <a:r>
              <a:rPr lang="en-US" altLang="zh-CN" sz="1000" kern="100" dirty="0">
                <a:latin typeface="Times New Roman" panose="02020603050405020304" pitchFamily="18" charset="0"/>
              </a:rPr>
              <a:t>, editors, Advances in Neural Information Processing Systems 22, pages 862–870, Vancouver, British Columbia, Canada, 2009.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/>
              <a:t>基于迁移学习的疾病领域知识迁移</a:t>
            </a:r>
            <a:r>
              <a:rPr lang="zh-CN" altLang="en-US" sz="1800" kern="0" dirty="0" smtClean="0"/>
              <a:t>算法</a:t>
            </a:r>
            <a:endParaRPr lang="zh-CN" altLang="en-US" sz="180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902904" y="2186476"/>
            <a:ext cx="5346505" cy="506775"/>
            <a:chOff x="1567624" y="1923635"/>
            <a:chExt cx="5346505" cy="506775"/>
          </a:xfrm>
        </p:grpSpPr>
        <p:sp>
          <p:nvSpPr>
            <p:cNvPr id="18" name="圆角矩形 17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02904" y="3601218"/>
            <a:ext cx="5346505" cy="506775"/>
            <a:chOff x="1567624" y="1923635"/>
            <a:chExt cx="5346505" cy="506775"/>
          </a:xfrm>
        </p:grpSpPr>
        <p:sp>
          <p:nvSpPr>
            <p:cNvPr id="24" name="圆角矩形 23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研究目标与重点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02904" y="4762572"/>
            <a:ext cx="5346505" cy="506775"/>
            <a:chOff x="1567624" y="1923635"/>
            <a:chExt cx="5346505" cy="506775"/>
          </a:xfrm>
        </p:grpSpPr>
        <p:sp>
          <p:nvSpPr>
            <p:cNvPr id="10" name="圆角矩形 9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实现与应用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3"/>
          <p:cNvSpPr txBox="1"/>
          <p:nvPr/>
        </p:nvSpPr>
        <p:spPr>
          <a:xfrm>
            <a:off x="572142" y="1404160"/>
            <a:ext cx="50284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Patient Similarity Metric Learning Algorithm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2232609"/>
                <a:ext cx="9385300" cy="874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47650" algn="just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kern="1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zh-CN" sz="2000" kern="100">
                                      <a:latin typeface="Times New Roman" panose="02020603050405020304" pitchFamily="18" charset="0"/>
                                    </a:rPr>
                                    <m:t>∑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,   Ω</m:t>
                              </m:r>
                            </m:lim>
                          </m:limLow>
                          <m:r>
                            <a:rPr lang="en-US" altLang="zh-CN" sz="2000" i="1" kern="10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kern="100">
                                      <a:latin typeface="Times New Roman" panose="020206030504050203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kern="100">
                                      <a:latin typeface="Times New Roman" panose="020206030504050203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000" i="1" kern="1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2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kern="10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zh-CN" sz="1600" kern="100">
                                              <a:latin typeface="Cambria Math" panose="02040503050406030204" pitchFamily="18" charset="0"/>
                                            </a:rPr>
                                            <m:t>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zh-CN" sz="1600" kern="100">
                                              <a:latin typeface="Cambria Math" panose="02040503050406030204" pitchFamily="18" charset="0"/>
                                            </a:rPr>
                                            <m:t>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000" kern="1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altLang="zh-CN" sz="20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zh-CN" altLang="zh-CN" sz="20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zh-CN" sz="1600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  <m:r>
                                    <a:rPr lang="zh-CN" altLang="zh-CN" sz="20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zh-CN" altLang="zh-CN" sz="20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20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zh-CN" sz="20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zh-CN" sz="1600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0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altLang="zh-CN" sz="2000" i="1" kern="10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2609"/>
                <a:ext cx="9385300" cy="8740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975" y="3106694"/>
                <a:ext cx="6932603" cy="1545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457200"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i="1" kern="10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</m:acc>
                    <m:r>
                      <a:rPr lang="en-US" altLang="zh-CN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</a:rPr>
                          <m:t>vec</m:t>
                        </m:r>
                        <m:d>
                          <m:dPr>
                            <m:ctrlP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kern="10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</a:rPr>
                          <m:t>vec</m:t>
                        </m:r>
                        <m:d>
                          <m:dPr>
                            <m:ctrlP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kern="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</a:rPr>
                          <m:t>vec</m:t>
                        </m:r>
                        <m:d>
                          <m:dPr>
                            <m:ctrlP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i="1" kern="100" dirty="0" smtClean="0">
                  <a:latin typeface="Cambria Math" panose="02040503050406030204" pitchFamily="18" charset="0"/>
                </a:endParaRPr>
              </a:p>
              <a:p>
                <a:endParaRPr lang="zh-CN" altLang="zh-CN" kern="100" dirty="0">
                  <a:latin typeface="Times New Roman" panose="02020603050405020304" pitchFamily="18" charset="0"/>
                </a:endParaRPr>
              </a:p>
              <a:p>
                <a:endParaRPr lang="zh-CN" altLang="zh-CN" kern="100" dirty="0">
                  <a:latin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5" y="3106694"/>
                <a:ext cx="6932603" cy="1545167"/>
              </a:xfrm>
              <a:prstGeom prst="rect">
                <a:avLst/>
              </a:prstGeom>
              <a:blipFill rotWithShape="0">
                <a:blip r:embed="rId4"/>
                <a:stretch>
                  <a:fillRect t="-14229" r="-4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209225" y="334190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2975" y="6204475"/>
            <a:ext cx="84646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000" kern="100" dirty="0">
                <a:ea typeface="Times New Roman" panose="02020603050405020304" pitchFamily="18" charset="0"/>
              </a:rPr>
              <a:t> </a:t>
            </a:r>
            <a:r>
              <a:rPr lang="en-US" altLang="zh-CN" sz="1000" kern="100" dirty="0">
                <a:ea typeface="Times New Roman" panose="02020603050405020304" pitchFamily="18" charset="0"/>
              </a:rPr>
              <a:t>Zhang Y, Yeung D-Y (2010) Transfer metric learning by learning task relationships. In: Proceedings of the 18th ACM SIGKDD conference on knowledge discovery and data mining, pp 1199–1208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60205" y="4754947"/>
                <a:ext cx="4735399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sSubSup>
                                <m:sSub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𝑷𝑺𝑴</m:t>
                              </m:r>
                            </m:e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&amp;    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,        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其他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205" y="4754947"/>
                <a:ext cx="4735399" cy="9766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/>
              <a:t>基于迁移学习的疾病领域知识迁移</a:t>
            </a:r>
            <a:r>
              <a:rPr lang="zh-CN" altLang="en-US" sz="1800" kern="0" dirty="0" smtClean="0"/>
              <a:t>算法</a:t>
            </a:r>
            <a:endParaRPr lang="zh-CN" altLang="en-US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57300" y="3739284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72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>
                          <a:latin typeface="Cambria Math" panose="02040503050406030204" pitchFamily="18" charset="0"/>
                        </a:rPr>
                        <m:t>Ω≥</m:t>
                      </m:r>
                      <m:r>
                        <a:rPr lang="en-US" altLang="zh-CN" sz="2000" b="1" i="1" kern="10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kern="100" dirty="0">
                  <a:latin typeface="Times New Roman" panose="02020603050405020304" pitchFamily="18" charset="0"/>
                </a:endParaRPr>
              </a:p>
              <a:p>
                <a:pPr indent="4572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3739284"/>
                <a:ext cx="4572000" cy="10156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/>
        </p:nvGraphicFramePr>
        <p:xfrm>
          <a:off x="293768" y="2752040"/>
          <a:ext cx="4768701" cy="3437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305857" y="2663001"/>
          <a:ext cx="5031326" cy="361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1" name="文本框 100"/>
          <p:cNvSpPr txBox="1"/>
          <p:nvPr/>
        </p:nvSpPr>
        <p:spPr>
          <a:xfrm>
            <a:off x="5208468" y="6030576"/>
            <a:ext cx="2746867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hangingPunct="0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缺血性心脏病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I2 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2069" y="6030577"/>
            <a:ext cx="270446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hangingPunct="0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 </a:t>
            </a:r>
            <a:r>
              <a:rPr lang="zh-CN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脑血管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疾病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I6 </a:t>
            </a:r>
            <a:r>
              <a:rPr lang="zh-CN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数据分布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0578" y="1413212"/>
            <a:ext cx="75685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在本节的研究中，选取了两种疾病领域作为研究领域，其中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代表缺血性心脏病（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5413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例病人）；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代表脑血管疾病（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4513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），其数据分布如下图所示：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、迁移学习算法 疾病领域数据分析比较</a:t>
            </a:r>
            <a:endParaRPr lang="zh-CN" altLang="en-US" sz="1800" kern="0" dirty="0"/>
          </a:p>
        </p:txBody>
      </p:sp>
      <p:sp>
        <p:nvSpPr>
          <p:cNvPr id="12" name="矩形 11"/>
          <p:cNvSpPr/>
          <p:nvPr/>
        </p:nvSpPr>
        <p:spPr>
          <a:xfrm>
            <a:off x="566304" y="6511841"/>
            <a:ext cx="69476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NYGREN E, HENRIKSSON P. Reading the medical record. I. Analysis of physician's ways of reading the medical record [J]. </a:t>
            </a:r>
            <a:endParaRPr lang="en-US" altLang="zh-CN" sz="800" noProof="1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11098" y="1366180"/>
            <a:ext cx="4072304" cy="2735162"/>
            <a:chOff x="4511098" y="1366180"/>
            <a:chExt cx="4072304" cy="2735162"/>
          </a:xfrm>
        </p:grpSpPr>
        <p:sp>
          <p:nvSpPr>
            <p:cNvPr id="101" name="文本框 100"/>
            <p:cNvSpPr txBox="1"/>
            <p:nvPr/>
          </p:nvSpPr>
          <p:spPr>
            <a:xfrm>
              <a:off x="5251771" y="3793565"/>
              <a:ext cx="3207071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hangingPunct="0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(c) </a:t>
              </a:r>
              <a:r>
                <a:rPr lang="zh-CN" altLang="zh-CN" dirty="0"/>
                <a:t>缺血性心脏病</a:t>
              </a:r>
              <a:r>
                <a:rPr lang="en-US" altLang="zh-CN" dirty="0"/>
                <a:t> I2 </a:t>
              </a:r>
              <a:r>
                <a:rPr lang="zh-CN" altLang="en-US" dirty="0"/>
                <a:t>降维可视化</a:t>
              </a:r>
              <a:endParaRPr lang="zh-CN" altLang="zh-CN" dirty="0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098" y="1366180"/>
              <a:ext cx="4072304" cy="240865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4512059" y="4101342"/>
            <a:ext cx="4071342" cy="2592849"/>
            <a:chOff x="4512059" y="4101342"/>
            <a:chExt cx="4071342" cy="2592849"/>
          </a:xfrm>
        </p:grpSpPr>
        <p:sp>
          <p:nvSpPr>
            <p:cNvPr id="3" name="文本框 2"/>
            <p:cNvSpPr txBox="1"/>
            <p:nvPr/>
          </p:nvSpPr>
          <p:spPr>
            <a:xfrm>
              <a:off x="5376330" y="6386414"/>
              <a:ext cx="2704465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hangingPunct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(d) 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脑血管疾病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I6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降维可视化</a:t>
              </a:r>
              <a:endPara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059" y="4101342"/>
              <a:ext cx="4071342" cy="2266338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72142" y="1364656"/>
            <a:ext cx="3690786" cy="2736686"/>
            <a:chOff x="572142" y="1364656"/>
            <a:chExt cx="3690786" cy="273668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142" y="1364656"/>
              <a:ext cx="3690786" cy="241017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352282" y="3793565"/>
              <a:ext cx="2082576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hangingPunct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(a) I2/I6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年龄分布对比</a:t>
              </a:r>
              <a:endPara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5044" y="4300277"/>
            <a:ext cx="3459265" cy="2393914"/>
            <a:chOff x="745044" y="4300277"/>
            <a:chExt cx="3459265" cy="2393914"/>
          </a:xfrm>
        </p:grpSpPr>
        <p:sp>
          <p:nvSpPr>
            <p:cNvPr id="19" name="文本框 18"/>
            <p:cNvSpPr txBox="1"/>
            <p:nvPr/>
          </p:nvSpPr>
          <p:spPr>
            <a:xfrm>
              <a:off x="1352282" y="6386414"/>
              <a:ext cx="2314681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hangingPunct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(b) I2/I6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性别分布对比</a:t>
              </a:r>
              <a:endPara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044" y="4300277"/>
              <a:ext cx="3459265" cy="19598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、迁移学习算法 疾病领域数据分析比较</a:t>
            </a:r>
            <a:endParaRPr lang="zh-CN" altLang="en-US" sz="180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72142" y="1270955"/>
            <a:ext cx="5535581" cy="2694964"/>
            <a:chOff x="572142" y="1270955"/>
            <a:chExt cx="5535581" cy="26949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142" y="1270955"/>
              <a:ext cx="5439508" cy="251762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3217984" y="3658142"/>
              <a:ext cx="2889739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hangingPunct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(a) I2/I6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疾病领域化验特征对比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9035" y="3954544"/>
            <a:ext cx="5195612" cy="2879933"/>
            <a:chOff x="619035" y="3954544"/>
            <a:chExt cx="5195612" cy="2879933"/>
          </a:xfrm>
        </p:grpSpPr>
        <p:sp>
          <p:nvSpPr>
            <p:cNvPr id="11" name="文本框 10"/>
            <p:cNvSpPr txBox="1"/>
            <p:nvPr/>
          </p:nvSpPr>
          <p:spPr>
            <a:xfrm>
              <a:off x="1740864" y="6526700"/>
              <a:ext cx="3448755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hangingPunct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(b)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疾病领域用药数量人数分布情况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035" y="3954544"/>
              <a:ext cx="5195612" cy="2609197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6242195" y="1501754"/>
            <a:ext cx="2801815" cy="19133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>
              <a:lnSpc>
                <a:spcPts val="2180"/>
              </a:lnSpc>
              <a:spcAft>
                <a:spcPts val="500"/>
              </a:spcAft>
            </a:pP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中展示了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I2/I6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两种疾病领域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在化验特征中的重要差异</a:t>
            </a:r>
            <a:endParaRPr lang="en-US" altLang="zh-CN" sz="1400" u="none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>
              <a:lnSpc>
                <a:spcPts val="2180"/>
              </a:lnSpc>
              <a:spcAft>
                <a:spcPts val="500"/>
              </a:spcAft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条形图中</a:t>
            </a: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轴上方表示</a:t>
            </a: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I2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领域中较为重要特征，下方为</a:t>
            </a: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I6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</a:t>
            </a:r>
            <a:endParaRPr lang="en-US" altLang="zh-CN" sz="1400" u="none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>
              <a:lnSpc>
                <a:spcPts val="2180"/>
              </a:lnSpc>
              <a:spcAft>
                <a:spcPts val="500"/>
              </a:spcAft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、饼状图显示两疾病领域化验差异最大的为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1400" u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ACT_</a:t>
            </a:r>
            <a:r>
              <a:rPr lang="zh-CN" altLang="en-US" sz="1400" u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尿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en-US" sz="1400" u="none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2194" y="4518456"/>
            <a:ext cx="2801815" cy="18492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180"/>
              </a:lnSpc>
              <a:spcAft>
                <a:spcPts val="500"/>
              </a:spcAft>
            </a:pP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中展示了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I2/I6/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总体三种疾病领域在用药数量上的人数分布情况；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180"/>
              </a:lnSpc>
              <a:spcAft>
                <a:spcPts val="500"/>
              </a:spcAft>
            </a:pPr>
            <a:r>
              <a:rPr lang="en-US" altLang="zh-CN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、分布分析可知三种疾病领域上总体符合高斯分布，均值基本相同，方差略有差异；</a:t>
            </a:r>
            <a:endParaRPr lang="zh-CN" altLang="en-US" sz="1400" u="none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、迁移学习算法 疾病领域数据分析比较</a:t>
            </a:r>
            <a:endParaRPr lang="zh-CN" altLang="en-US" sz="180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5" y="1279276"/>
            <a:ext cx="5931800" cy="26093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0" y="4041234"/>
            <a:ext cx="5979965" cy="263048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7379" y="6465674"/>
            <a:ext cx="2133158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hangingPunct="0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I2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疾病领域用药情况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42030" y="3762740"/>
            <a:ext cx="270446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hangingPunct="0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 I6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疾病领域用药情况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、迁移学习算法 疾病领域数据分析比较</a:t>
            </a:r>
            <a:endParaRPr lang="zh-CN" altLang="en-US" sz="1800" kern="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6412560" y="1493495"/>
            <a:ext cx="2125650" cy="1452497"/>
            <a:chOff x="6412560" y="1493495"/>
            <a:chExt cx="2125650" cy="1452497"/>
          </a:xfrm>
        </p:grpSpPr>
        <p:sp>
          <p:nvSpPr>
            <p:cNvPr id="2" name="矩形 1"/>
            <p:cNvSpPr/>
            <p:nvPr/>
          </p:nvSpPr>
          <p:spPr>
            <a:xfrm>
              <a:off x="6412560" y="1799524"/>
              <a:ext cx="2125650" cy="1146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0.9%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氯化钠注射液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、阿司匹林片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、辛伐他汀片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、葡萄糖注射液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887070" y="1493495"/>
              <a:ext cx="1222680" cy="277721"/>
              <a:chOff x="6481607" y="1430670"/>
              <a:chExt cx="1222680" cy="27772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481607" y="1430670"/>
                <a:ext cx="1222680" cy="27108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6512726" y="1431392"/>
                <a:ext cx="11801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I2/I6 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共用药物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412560" y="3210341"/>
            <a:ext cx="2000250" cy="1411307"/>
            <a:chOff x="6412560" y="3210341"/>
            <a:chExt cx="2000250" cy="1411307"/>
          </a:xfrm>
        </p:grpSpPr>
        <p:sp>
          <p:nvSpPr>
            <p:cNvPr id="3" name="矩形 2"/>
            <p:cNvSpPr/>
            <p:nvPr/>
          </p:nvSpPr>
          <p:spPr>
            <a:xfrm>
              <a:off x="6412560" y="3475180"/>
              <a:ext cx="2000250" cy="1146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、碘酒</a:t>
              </a:r>
              <a:endPara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、硝苯地平缓释片</a:t>
              </a:r>
              <a:endPara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、奥扎格雷钠注射液</a:t>
              </a:r>
              <a:endPara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、氟桂利嗪胶囊</a:t>
              </a:r>
              <a:endPara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864045" y="3210341"/>
              <a:ext cx="1222680" cy="276999"/>
              <a:chOff x="6481607" y="1430670"/>
              <a:chExt cx="1222680" cy="27699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481607" y="1430670"/>
                <a:ext cx="1222680" cy="27108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64677" y="1430670"/>
                <a:ext cx="97975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I6 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使用药物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422390" y="4948956"/>
            <a:ext cx="2289810" cy="1423467"/>
            <a:chOff x="6422390" y="4948956"/>
            <a:chExt cx="2289810" cy="1423467"/>
          </a:xfrm>
        </p:grpSpPr>
        <p:sp>
          <p:nvSpPr>
            <p:cNvPr id="10" name="文本框 9"/>
            <p:cNvSpPr txBox="1"/>
            <p:nvPr/>
          </p:nvSpPr>
          <p:spPr>
            <a:xfrm>
              <a:off x="6422390" y="5225955"/>
              <a:ext cx="2289810" cy="11464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u="none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u="none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、美托洛尔片</a:t>
              </a:r>
              <a:endParaRPr lang="en-US" altLang="zh-CN" sz="1400" u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、地塞米松注射液</a:t>
              </a:r>
              <a:endPara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、门冬氨酸钾镁注射液</a:t>
              </a:r>
              <a:endPara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500"/>
                </a:spcAft>
              </a:pPr>
              <a:r>
                <a:rPr lang="en-US" altLang="zh-CN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、单硝酸异山梨酯分散片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864045" y="4948956"/>
              <a:ext cx="1222680" cy="276999"/>
              <a:chOff x="6481607" y="1430670"/>
              <a:chExt cx="1222680" cy="27699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81607" y="1430670"/>
                <a:ext cx="1222680" cy="27108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587702" y="1430670"/>
                <a:ext cx="97975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I2 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使用药物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1108" y="1317065"/>
            <a:ext cx="81977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源疾病领域：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dirty="0"/>
              <a:t>脑血管疾病</a:t>
            </a:r>
            <a:r>
              <a:rPr lang="en-US" altLang="zh-CN" dirty="0"/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目标疾病领域：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dirty="0"/>
              <a:t>缺血性心脏病</a:t>
            </a:r>
            <a:r>
              <a:rPr lang="en-US" altLang="zh-CN" dirty="0"/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66304" y="547863"/>
            <a:ext cx="7886700" cy="55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研究重点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3</a:t>
            </a:r>
            <a:r>
              <a:rPr lang="zh-CN" altLang="en-US" sz="1800" dirty="0" smtClean="0">
                <a:solidFill>
                  <a:prstClr val="black"/>
                </a:solidFill>
              </a:rPr>
              <a:t>、</a:t>
            </a:r>
            <a:r>
              <a:rPr lang="zh-CN" altLang="en-US" sz="1800" kern="0" dirty="0" smtClean="0"/>
              <a:t>迁移学习算法 实验结果</a:t>
            </a:r>
            <a:endParaRPr lang="zh-CN" altLang="en-US" sz="1800" kern="0"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174584"/>
              </p:ext>
            </p:extLst>
          </p:nvPr>
        </p:nvGraphicFramePr>
        <p:xfrm>
          <a:off x="242454" y="1824896"/>
          <a:ext cx="8210550" cy="4669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</a:t>
            </a:r>
            <a:r>
              <a:rPr lang="en-US" altLang="zh-CN" sz="1800" dirty="0">
                <a:solidFill>
                  <a:prstClr val="black"/>
                </a:solidFill>
              </a:rPr>
              <a:t>4</a:t>
            </a:r>
            <a:r>
              <a:rPr lang="zh-CN" altLang="en-US" sz="1800" dirty="0">
                <a:solidFill>
                  <a:prstClr val="black"/>
                </a:solidFill>
              </a:rPr>
              <a:t>、度量工具结构设计图</a:t>
            </a:r>
          </a:p>
        </p:txBody>
      </p:sp>
      <p:grpSp>
        <p:nvGrpSpPr>
          <p:cNvPr id="240" name="组合 239"/>
          <p:cNvGrpSpPr/>
          <p:nvPr/>
        </p:nvGrpSpPr>
        <p:grpSpPr>
          <a:xfrm>
            <a:off x="862742" y="1317502"/>
            <a:ext cx="7596099" cy="4875213"/>
            <a:chOff x="862742" y="1317502"/>
            <a:chExt cx="7596099" cy="4875213"/>
          </a:xfrm>
        </p:grpSpPr>
        <p:grpSp>
          <p:nvGrpSpPr>
            <p:cNvPr id="107" name="组合 106"/>
            <p:cNvGrpSpPr/>
            <p:nvPr/>
          </p:nvGrpSpPr>
          <p:grpSpPr>
            <a:xfrm>
              <a:off x="862742" y="1957753"/>
              <a:ext cx="7596099" cy="4234962"/>
              <a:chOff x="862742" y="1746739"/>
              <a:chExt cx="7596099" cy="4234962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4230628" y="4063926"/>
                <a:ext cx="919711" cy="57556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122855" y="2102058"/>
                <a:ext cx="2663699" cy="2778413"/>
                <a:chOff x="1122855" y="2102058"/>
                <a:chExt cx="2663699" cy="2778413"/>
              </a:xfrm>
            </p:grpSpPr>
            <p:sp>
              <p:nvSpPr>
                <p:cNvPr id="89" name="圆角矩形 88"/>
                <p:cNvSpPr/>
                <p:nvPr/>
              </p:nvSpPr>
              <p:spPr>
                <a:xfrm>
                  <a:off x="1122855" y="2102058"/>
                  <a:ext cx="2663699" cy="2778413"/>
                </a:xfrm>
                <a:prstGeom prst="roundRect">
                  <a:avLst>
                    <a:gd name="adj" fmla="val 5664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1122855" y="2121492"/>
                  <a:ext cx="80022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200" b="1" dirty="0" smtClean="0"/>
                    <a:t>算法模块</a:t>
                  </a:r>
                  <a:endParaRPr lang="zh-CN" altLang="en-US" sz="1200" b="1" dirty="0"/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4262560" y="4123661"/>
                <a:ext cx="8792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/>
                  <a:t>学习</a:t>
                </a:r>
                <a:endParaRPr lang="en-US" altLang="zh-CN" sz="1200" dirty="0"/>
              </a:p>
              <a:p>
                <a:pPr algn="ctr"/>
                <a:r>
                  <a:rPr lang="zh-CN" altLang="en-US" sz="1200" dirty="0"/>
                  <a:t>反馈机制</a:t>
                </a: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222080" y="3043549"/>
                <a:ext cx="919711" cy="57556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圆柱形 96"/>
              <p:cNvSpPr/>
              <p:nvPr/>
            </p:nvSpPr>
            <p:spPr>
              <a:xfrm>
                <a:off x="2564719" y="5150284"/>
                <a:ext cx="1008071" cy="699743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529896" y="5362262"/>
                <a:ext cx="1044815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病人相似性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度量矩阵</a:t>
                </a:r>
                <a:endParaRPr lang="zh-CN" altLang="en-US" sz="1200" dirty="0"/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4223268" y="2097766"/>
                <a:ext cx="919711" cy="57556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度量工具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接口集成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862742" y="1746739"/>
                <a:ext cx="7596099" cy="4234962"/>
                <a:chOff x="862742" y="1746739"/>
                <a:chExt cx="7596099" cy="4234962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862742" y="1746739"/>
                  <a:ext cx="7596099" cy="4234962"/>
                  <a:chOff x="862742" y="1746739"/>
                  <a:chExt cx="7596099" cy="4234962"/>
                </a:xfrm>
                <a:noFill/>
              </p:grpSpPr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862742" y="1746739"/>
                    <a:ext cx="7596099" cy="4234962"/>
                    <a:chOff x="934915" y="1547450"/>
                    <a:chExt cx="7596099" cy="4439327"/>
                  </a:xfrm>
                  <a:grpFill/>
                </p:grpSpPr>
                <p:sp>
                  <p:nvSpPr>
                    <p:cNvPr id="4" name="圆角矩形 3"/>
                    <p:cNvSpPr/>
                    <p:nvPr/>
                  </p:nvSpPr>
                  <p:spPr>
                    <a:xfrm>
                      <a:off x="934915" y="1547450"/>
                      <a:ext cx="7596099" cy="4439327"/>
                    </a:xfrm>
                    <a:prstGeom prst="roundRect">
                      <a:avLst>
                        <a:gd name="adj" fmla="val 5158"/>
                      </a:avLst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20" name="组合 19"/>
                    <p:cNvGrpSpPr/>
                    <p:nvPr/>
                  </p:nvGrpSpPr>
                  <p:grpSpPr>
                    <a:xfrm>
                      <a:off x="1364941" y="5115237"/>
                      <a:ext cx="1008071" cy="733510"/>
                      <a:chOff x="4839234" y="4671376"/>
                      <a:chExt cx="792191" cy="607965"/>
                    </a:xfrm>
                    <a:grpFill/>
                  </p:grpSpPr>
                  <p:sp>
                    <p:nvSpPr>
                      <p:cNvPr id="21" name="圆柱形 20"/>
                      <p:cNvSpPr/>
                      <p:nvPr/>
                    </p:nvSpPr>
                    <p:spPr>
                      <a:xfrm>
                        <a:off x="4839234" y="4671376"/>
                        <a:ext cx="792191" cy="607965"/>
                      </a:xfrm>
                      <a:prstGeom prst="can">
                        <a:avLst/>
                      </a:prstGeom>
                      <a:solidFill>
                        <a:schemeClr val="accent1">
                          <a:alpha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" name="矩形 21"/>
                      <p:cNvSpPr/>
                      <p:nvPr/>
                    </p:nvSpPr>
                    <p:spPr>
                      <a:xfrm>
                        <a:off x="4858971" y="4854927"/>
                        <a:ext cx="751656" cy="401113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200" dirty="0" smtClean="0"/>
                          <a:t>机器学习</a:t>
                        </a:r>
                        <a:endParaRPr lang="en-US" altLang="zh-CN" sz="1200" dirty="0" smtClean="0"/>
                      </a:p>
                      <a:p>
                        <a:pPr algn="ctr"/>
                        <a:r>
                          <a:rPr lang="zh-CN" altLang="en-US" sz="1200" dirty="0" smtClean="0"/>
                          <a:t>参数模型库</a:t>
                        </a:r>
                        <a:endParaRPr lang="zh-CN" altLang="en-US" sz="1200" dirty="0"/>
                      </a:p>
                    </p:txBody>
                  </p:sp>
                </p:grpSp>
                <p:grpSp>
                  <p:nvGrpSpPr>
                    <p:cNvPr id="55" name="组合 54"/>
                    <p:cNvGrpSpPr/>
                    <p:nvPr/>
                  </p:nvGrpSpPr>
                  <p:grpSpPr>
                    <a:xfrm>
                      <a:off x="6643814" y="5115034"/>
                      <a:ext cx="831731" cy="733510"/>
                      <a:chOff x="6719567" y="5497211"/>
                      <a:chExt cx="831731" cy="733510"/>
                    </a:xfrm>
                    <a:grpFill/>
                  </p:grpSpPr>
                  <p:sp>
                    <p:nvSpPr>
                      <p:cNvPr id="10" name="矩形 9"/>
                      <p:cNvSpPr/>
                      <p:nvPr/>
                    </p:nvSpPr>
                    <p:spPr>
                      <a:xfrm>
                        <a:off x="6784914" y="5691110"/>
                        <a:ext cx="756695" cy="483943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200" dirty="0" smtClean="0"/>
                          <a:t>EHR </a:t>
                        </a:r>
                      </a:p>
                      <a:p>
                        <a:pPr algn="ctr"/>
                        <a:r>
                          <a:rPr lang="zh-CN" altLang="en-US" sz="1200" dirty="0" smtClean="0"/>
                          <a:t>标准库</a:t>
                        </a:r>
                        <a:endParaRPr lang="zh-CN" altLang="en-US" sz="1200" dirty="0"/>
                      </a:p>
                    </p:txBody>
                  </p:sp>
                  <p:sp>
                    <p:nvSpPr>
                      <p:cNvPr id="54" name="圆柱形 53"/>
                      <p:cNvSpPr/>
                      <p:nvPr/>
                    </p:nvSpPr>
                    <p:spPr>
                      <a:xfrm>
                        <a:off x="6719567" y="5497211"/>
                        <a:ext cx="831731" cy="73351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86" name="组合 85"/>
                    <p:cNvGrpSpPr/>
                    <p:nvPr/>
                  </p:nvGrpSpPr>
                  <p:grpSpPr>
                    <a:xfrm>
                      <a:off x="4291654" y="5115243"/>
                      <a:ext cx="950397" cy="733510"/>
                      <a:chOff x="6138720" y="5497211"/>
                      <a:chExt cx="950397" cy="733510"/>
                    </a:xfrm>
                    <a:grpFill/>
                  </p:grpSpPr>
                  <p:sp>
                    <p:nvSpPr>
                      <p:cNvPr id="87" name="矩形 86"/>
                      <p:cNvSpPr/>
                      <p:nvPr/>
                    </p:nvSpPr>
                    <p:spPr>
                      <a:xfrm>
                        <a:off x="6284087" y="5718660"/>
                        <a:ext cx="658576" cy="483943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200" dirty="0" smtClean="0"/>
                          <a:t>医疗</a:t>
                        </a:r>
                        <a:endParaRPr lang="en-US" altLang="zh-CN" sz="1200" dirty="0" smtClean="0"/>
                      </a:p>
                      <a:p>
                        <a:pPr algn="ctr"/>
                        <a:r>
                          <a:rPr lang="zh-CN" altLang="en-US" sz="1200" dirty="0" smtClean="0"/>
                          <a:t>知识库</a:t>
                        </a:r>
                        <a:endParaRPr lang="zh-CN" altLang="en-US" sz="1200" dirty="0"/>
                      </a:p>
                    </p:txBody>
                  </p:sp>
                  <p:sp>
                    <p:nvSpPr>
                      <p:cNvPr id="88" name="圆柱形 87"/>
                      <p:cNvSpPr/>
                      <p:nvPr/>
                    </p:nvSpPr>
                    <p:spPr>
                      <a:xfrm>
                        <a:off x="6138720" y="5497211"/>
                        <a:ext cx="950397" cy="73351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sp>
                  <p:nvSpPr>
                    <p:cNvPr id="6" name="矩形 5"/>
                    <p:cNvSpPr/>
                    <p:nvPr/>
                  </p:nvSpPr>
                  <p:spPr>
                    <a:xfrm>
                      <a:off x="1384286" y="3258151"/>
                      <a:ext cx="963384" cy="504056"/>
                    </a:xfrm>
                    <a:prstGeom prst="rect">
                      <a:avLst/>
                    </a:prstGeom>
                    <a:solidFill>
                      <a:schemeClr val="accent1">
                        <a:alpha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迁移学习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训练模块</a:t>
                      </a:r>
                    </a:p>
                  </p:txBody>
                </p:sp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2652222" y="2397065"/>
                      <a:ext cx="994662" cy="504056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" name="矩形 27"/>
                    <p:cNvSpPr/>
                    <p:nvPr/>
                  </p:nvSpPr>
                  <p:spPr>
                    <a:xfrm>
                      <a:off x="5835599" y="3261054"/>
                      <a:ext cx="978691" cy="504056"/>
                    </a:xfrm>
                    <a:prstGeom prst="rect">
                      <a:avLst/>
                    </a:prstGeom>
                    <a:solidFill>
                      <a:schemeClr val="accent1">
                        <a:alpha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1" name="矩形 130"/>
                    <p:cNvSpPr/>
                    <p:nvPr/>
                  </p:nvSpPr>
                  <p:spPr>
                    <a:xfrm>
                      <a:off x="7093707" y="3248658"/>
                      <a:ext cx="1018003" cy="504056"/>
                    </a:xfrm>
                    <a:prstGeom prst="rect">
                      <a:avLst/>
                    </a:prstGeom>
                    <a:solidFill>
                      <a:schemeClr val="accent1">
                        <a:alpha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结构化数据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特征处理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矩形 134"/>
                    <p:cNvSpPr/>
                    <p:nvPr/>
                  </p:nvSpPr>
                  <p:spPr>
                    <a:xfrm>
                      <a:off x="1371682" y="2406670"/>
                      <a:ext cx="991228" cy="504056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病人特征</a:t>
                      </a:r>
                      <a:endParaRPr lang="en-US" altLang="zh-CN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重要性分析</a:t>
                      </a:r>
                      <a:endParaRPr lang="en-US" altLang="zh-CN" sz="1200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2" name="矩形 131"/>
                    <p:cNvSpPr/>
                    <p:nvPr/>
                  </p:nvSpPr>
                  <p:spPr>
                    <a:xfrm>
                      <a:off x="7094748" y="2406670"/>
                      <a:ext cx="1018003" cy="504056"/>
                    </a:xfrm>
                    <a:prstGeom prst="rect">
                      <a:avLst/>
                    </a:prstGeom>
                    <a:solidFill>
                      <a:schemeClr val="accent1">
                        <a:alpha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特征选择</a:t>
                      </a:r>
                      <a:endParaRPr lang="en-US" altLang="zh-CN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规则</a:t>
                      </a:r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学习</a:t>
                      </a:r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" name="矩形 4"/>
                    <p:cNvSpPr/>
                    <p:nvPr/>
                  </p:nvSpPr>
                  <p:spPr>
                    <a:xfrm>
                      <a:off x="5841379" y="2397065"/>
                      <a:ext cx="972911" cy="50405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病人画像</a:t>
                      </a:r>
                      <a:endParaRPr lang="en-US" altLang="zh-CN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可视化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" name="矩形 8"/>
                  <p:cNvSpPr/>
                  <p:nvPr/>
                </p:nvSpPr>
                <p:spPr>
                  <a:xfrm>
                    <a:off x="862743" y="1761254"/>
                    <a:ext cx="1261884" cy="264247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200" b="1" dirty="0"/>
                      <a:t>相似性度量工具</a:t>
                    </a:r>
                  </a:p>
                </p:txBody>
              </p:sp>
            </p:grpSp>
            <p:sp>
              <p:nvSpPr>
                <p:cNvPr id="93" name="矩形 92"/>
                <p:cNvSpPr/>
                <p:nvPr/>
              </p:nvSpPr>
              <p:spPr>
                <a:xfrm>
                  <a:off x="5559714" y="2140926"/>
                  <a:ext cx="800220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200" b="1" dirty="0" smtClean="0"/>
                    <a:t>病人画像</a:t>
                  </a:r>
                  <a:endParaRPr lang="zh-CN" altLang="en-US" sz="1200" b="1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5836602" y="4165299"/>
                  <a:ext cx="83233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dirty="0" smtClean="0"/>
                    <a:t>EHR</a:t>
                  </a:r>
                </a:p>
                <a:p>
                  <a:pPr algn="ctr"/>
                  <a:r>
                    <a:rPr lang="zh-CN" altLang="en-US" sz="1200" dirty="0" smtClean="0"/>
                    <a:t>数据摄取</a:t>
                  </a:r>
                  <a:endParaRPr lang="en-US" altLang="zh-CN" sz="1200" dirty="0" smtClean="0"/>
                </a:p>
              </p:txBody>
            </p:sp>
            <p:grpSp>
              <p:nvGrpSpPr>
                <p:cNvPr id="56" name="组合 55"/>
                <p:cNvGrpSpPr/>
                <p:nvPr/>
              </p:nvGrpSpPr>
              <p:grpSpPr>
                <a:xfrm>
                  <a:off x="5559713" y="2121492"/>
                  <a:ext cx="2663699" cy="2778413"/>
                  <a:chOff x="5559713" y="2121492"/>
                  <a:chExt cx="2663699" cy="2778413"/>
                </a:xfrm>
              </p:grpSpPr>
              <p:sp>
                <p:nvSpPr>
                  <p:cNvPr id="92" name="圆角矩形 91"/>
                  <p:cNvSpPr/>
                  <p:nvPr/>
                </p:nvSpPr>
                <p:spPr>
                  <a:xfrm>
                    <a:off x="5559713" y="2121492"/>
                    <a:ext cx="2663699" cy="2778413"/>
                  </a:xfrm>
                  <a:prstGeom prst="roundRect">
                    <a:avLst>
                      <a:gd name="adj" fmla="val 5664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5767354" y="4146112"/>
                    <a:ext cx="978691" cy="480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矩形 101"/>
                  <p:cNvSpPr/>
                  <p:nvPr/>
                </p:nvSpPr>
                <p:spPr>
                  <a:xfrm>
                    <a:off x="7015336" y="4146112"/>
                    <a:ext cx="1018003" cy="480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200" dirty="0" smtClean="0">
                        <a:solidFill>
                          <a:schemeClr val="tx1"/>
                        </a:solidFill>
                      </a:rPr>
                      <a:t>EHR</a:t>
                    </a:r>
                    <a:r>
                      <a:rPr lang="zh-CN" altLang="en-US" sz="1200" dirty="0" smtClean="0">
                        <a:solidFill>
                          <a:schemeClr val="tx1"/>
                        </a:solidFill>
                      </a:rPr>
                      <a:t>数据</a:t>
                    </a:r>
                    <a:endParaRPr lang="en-US" altLang="zh-CN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zh-CN" altLang="en-US" sz="1200" dirty="0" smtClean="0">
                        <a:solidFill>
                          <a:schemeClr val="tx1"/>
                        </a:solidFill>
                      </a:rPr>
                      <a:t>标准化判定</a:t>
                    </a:r>
                    <a:endParaRPr lang="en-US" altLang="zh-CN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矩形 32"/>
                <p:cNvSpPr/>
                <p:nvPr/>
              </p:nvSpPr>
              <p:spPr>
                <a:xfrm>
                  <a:off x="5643776" y="3400644"/>
                  <a:ext cx="123600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 smtClean="0"/>
                    <a:t>非结构化数据实体识别</a:t>
                  </a:r>
                  <a:endParaRPr lang="en-US" altLang="zh-CN" sz="1200" dirty="0"/>
                </a:p>
              </p:txBody>
            </p:sp>
          </p:grpSp>
          <p:cxnSp>
            <p:nvCxnSpPr>
              <p:cNvPr id="35" name="直接箭头连接符 34"/>
              <p:cNvCxnSpPr>
                <a:stCxn id="54" idx="1"/>
                <a:endCxn id="102" idx="2"/>
              </p:cNvCxnSpPr>
              <p:nvPr/>
            </p:nvCxnSpPr>
            <p:spPr>
              <a:xfrm flipV="1">
                <a:off x="6987507" y="4626964"/>
                <a:ext cx="536831" cy="5231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H="1" flipV="1">
                <a:off x="5141791" y="2621055"/>
                <a:ext cx="417923" cy="2635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/>
              <p:cNvCxnSpPr/>
              <p:nvPr/>
            </p:nvCxnSpPr>
            <p:spPr>
              <a:xfrm flipV="1">
                <a:off x="3782779" y="2630394"/>
                <a:ext cx="455082" cy="25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95" idx="0"/>
                <a:endCxn id="100" idx="2"/>
              </p:cNvCxnSpPr>
              <p:nvPr/>
            </p:nvCxnSpPr>
            <p:spPr>
              <a:xfrm flipV="1">
                <a:off x="4681936" y="2673331"/>
                <a:ext cx="1188" cy="3702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15" idx="0"/>
                <a:endCxn id="95" idx="2"/>
              </p:cNvCxnSpPr>
              <p:nvPr/>
            </p:nvCxnSpPr>
            <p:spPr>
              <a:xfrm flipH="1" flipV="1">
                <a:off x="4681936" y="3619114"/>
                <a:ext cx="8548" cy="4448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88" idx="1"/>
                <a:endCxn id="15" idx="2"/>
              </p:cNvCxnSpPr>
              <p:nvPr/>
            </p:nvCxnSpPr>
            <p:spPr>
              <a:xfrm flipH="1" flipV="1">
                <a:off x="4690484" y="4639491"/>
                <a:ext cx="4196" cy="51079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/>
              <p:nvPr/>
            </p:nvCxnSpPr>
            <p:spPr>
              <a:xfrm flipV="1">
                <a:off x="3805347" y="3562313"/>
                <a:ext cx="432514" cy="2157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/>
              <p:nvPr/>
            </p:nvCxnSpPr>
            <p:spPr>
              <a:xfrm flipH="1" flipV="1">
                <a:off x="5141791" y="3562313"/>
                <a:ext cx="417922" cy="2154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 178"/>
              <p:cNvSpPr/>
              <p:nvPr/>
            </p:nvSpPr>
            <p:spPr>
              <a:xfrm>
                <a:off x="2583746" y="3369632"/>
                <a:ext cx="963384" cy="4808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1313431" y="4146112"/>
                <a:ext cx="963384" cy="48085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神经网络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训练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模块</a:t>
                </a: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2583746" y="4146112"/>
                <a:ext cx="963384" cy="4808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2" name="直接箭头连接符 181"/>
              <p:cNvCxnSpPr>
                <a:stCxn id="21" idx="1"/>
                <a:endCxn id="180" idx="2"/>
              </p:cNvCxnSpPr>
              <p:nvPr/>
            </p:nvCxnSpPr>
            <p:spPr>
              <a:xfrm flipH="1" flipV="1">
                <a:off x="1795123" y="4626964"/>
                <a:ext cx="1681" cy="5233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矩形 61"/>
              <p:cNvSpPr/>
              <p:nvPr/>
            </p:nvSpPr>
            <p:spPr>
              <a:xfrm>
                <a:off x="2577854" y="4155705"/>
                <a:ext cx="9847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病人相似度存储模块</a:t>
                </a:r>
                <a:endParaRPr lang="zh-CN" altLang="en-US" sz="1200" dirty="0"/>
              </a:p>
            </p:txBody>
          </p:sp>
          <p:cxnSp>
            <p:nvCxnSpPr>
              <p:cNvPr id="187" name="直接箭头连接符 186"/>
              <p:cNvCxnSpPr>
                <a:stCxn id="180" idx="0"/>
                <a:endCxn id="6" idx="2"/>
              </p:cNvCxnSpPr>
              <p:nvPr/>
            </p:nvCxnSpPr>
            <p:spPr>
              <a:xfrm flipH="1" flipV="1">
                <a:off x="1793805" y="3859540"/>
                <a:ext cx="1318" cy="2865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187"/>
              <p:cNvCxnSpPr>
                <a:stCxn id="97" idx="1"/>
                <a:endCxn id="181" idx="2"/>
              </p:cNvCxnSpPr>
              <p:nvPr/>
            </p:nvCxnSpPr>
            <p:spPr>
              <a:xfrm flipH="1" flipV="1">
                <a:off x="3065438" y="4626964"/>
                <a:ext cx="3317" cy="523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 98"/>
              <p:cNvSpPr/>
              <p:nvPr/>
            </p:nvSpPr>
            <p:spPr>
              <a:xfrm>
                <a:off x="4174626" y="3118863"/>
                <a:ext cx="102139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/>
                  <a:t>病人相似度</a:t>
                </a:r>
                <a:endParaRPr lang="en-US" altLang="zh-CN" sz="1200" dirty="0"/>
              </a:p>
              <a:p>
                <a:pPr algn="ctr"/>
                <a:r>
                  <a:rPr lang="zh-CN" altLang="en-US" sz="1200" dirty="0"/>
                  <a:t>计算模块</a:t>
                </a: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2558149" y="2551235"/>
                <a:ext cx="10146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病人索引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构建模块</a:t>
                </a:r>
                <a:endParaRPr lang="en-US" altLang="zh-CN" sz="1200" dirty="0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2555277" y="3387501"/>
                <a:ext cx="10146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病人相似性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排序模块</a:t>
                </a:r>
                <a:endParaRPr lang="en-US" altLang="zh-CN" sz="1200" dirty="0" smtClean="0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1685493" y="1349991"/>
              <a:ext cx="940811" cy="413653"/>
              <a:chOff x="2300839" y="1290593"/>
              <a:chExt cx="1130465" cy="413653"/>
            </a:xfrm>
          </p:grpSpPr>
          <p:sp>
            <p:nvSpPr>
              <p:cNvPr id="194" name="矩形 193"/>
              <p:cNvSpPr/>
              <p:nvPr/>
            </p:nvSpPr>
            <p:spPr>
              <a:xfrm>
                <a:off x="2300839" y="1290593"/>
                <a:ext cx="1130465" cy="413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2358750" y="1367447"/>
                <a:ext cx="10146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查询接口</a:t>
                </a:r>
                <a:endParaRPr lang="en-US" altLang="zh-CN" sz="1200" dirty="0"/>
              </a:p>
            </p:txBody>
          </p:sp>
        </p:grpSp>
        <p:grpSp>
          <p:nvGrpSpPr>
            <p:cNvPr id="197" name="组合 196"/>
            <p:cNvGrpSpPr/>
            <p:nvPr/>
          </p:nvGrpSpPr>
          <p:grpSpPr>
            <a:xfrm>
              <a:off x="2941489" y="1349991"/>
              <a:ext cx="947355" cy="413653"/>
              <a:chOff x="2442854" y="1290593"/>
              <a:chExt cx="1014640" cy="413653"/>
            </a:xfrm>
          </p:grpSpPr>
          <p:sp>
            <p:nvSpPr>
              <p:cNvPr id="198" name="矩形 197"/>
              <p:cNvSpPr/>
              <p:nvPr/>
            </p:nvSpPr>
            <p:spPr>
              <a:xfrm>
                <a:off x="2469047" y="1290593"/>
                <a:ext cx="962257" cy="413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2442854" y="1354996"/>
                <a:ext cx="10146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训练接口</a:t>
                </a:r>
                <a:endParaRPr lang="en-US" altLang="zh-CN" sz="1200" dirty="0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4215751" y="1334475"/>
              <a:ext cx="933193" cy="461665"/>
              <a:chOff x="2300839" y="1275078"/>
              <a:chExt cx="1130465" cy="461665"/>
            </a:xfrm>
          </p:grpSpPr>
          <p:sp>
            <p:nvSpPr>
              <p:cNvPr id="201" name="矩形 200"/>
              <p:cNvSpPr/>
              <p:nvPr/>
            </p:nvSpPr>
            <p:spPr>
              <a:xfrm>
                <a:off x="2300839" y="1290593"/>
                <a:ext cx="1130465" cy="413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2358750" y="1275078"/>
                <a:ext cx="10146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数据摄取接口</a:t>
                </a:r>
                <a:endParaRPr lang="en-US" altLang="zh-CN" sz="1200" dirty="0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5500304" y="1334583"/>
              <a:ext cx="933193" cy="461665"/>
              <a:chOff x="2300839" y="1284206"/>
              <a:chExt cx="1130465" cy="461665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2300839" y="1290593"/>
                <a:ext cx="1130465" cy="413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2360302" y="1284206"/>
                <a:ext cx="10146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特征选择接口</a:t>
                </a:r>
                <a:endParaRPr lang="en-US" altLang="zh-CN" sz="1200" dirty="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6818480" y="1317502"/>
              <a:ext cx="933193" cy="413653"/>
              <a:chOff x="2300839" y="1290593"/>
              <a:chExt cx="1130465" cy="413653"/>
            </a:xfrm>
          </p:grpSpPr>
          <p:sp>
            <p:nvSpPr>
              <p:cNvPr id="218" name="矩形 217"/>
              <p:cNvSpPr/>
              <p:nvPr/>
            </p:nvSpPr>
            <p:spPr>
              <a:xfrm>
                <a:off x="2300839" y="1290593"/>
                <a:ext cx="1130465" cy="413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2358750" y="1331470"/>
                <a:ext cx="10146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 smtClean="0"/>
                  <a:t>…</a:t>
                </a:r>
                <a:endParaRPr lang="en-US" altLang="zh-CN" b="1" dirty="0"/>
              </a:p>
            </p:txBody>
          </p:sp>
        </p:grpSp>
        <p:cxnSp>
          <p:nvCxnSpPr>
            <p:cNvPr id="221" name="直接箭头连接符 220"/>
            <p:cNvCxnSpPr>
              <a:endCxn id="194" idx="2"/>
            </p:cNvCxnSpPr>
            <p:nvPr/>
          </p:nvCxnSpPr>
          <p:spPr>
            <a:xfrm flipH="1" flipV="1">
              <a:off x="2155899" y="1763644"/>
              <a:ext cx="2097440" cy="58829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/>
            <p:cNvCxnSpPr>
              <a:endCxn id="198" idx="2"/>
            </p:cNvCxnSpPr>
            <p:nvPr/>
          </p:nvCxnSpPr>
          <p:spPr>
            <a:xfrm flipH="1" flipV="1">
              <a:off x="3415168" y="1763644"/>
              <a:ext cx="1118629" cy="5451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/>
            <p:cNvCxnSpPr>
              <a:stCxn id="100" idx="0"/>
              <a:endCxn id="203" idx="2"/>
            </p:cNvCxnSpPr>
            <p:nvPr/>
          </p:nvCxnSpPr>
          <p:spPr>
            <a:xfrm flipH="1" flipV="1">
              <a:off x="4682347" y="1796140"/>
              <a:ext cx="777" cy="5126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/>
            <p:cNvCxnSpPr>
              <a:endCxn id="213" idx="2"/>
            </p:cNvCxnSpPr>
            <p:nvPr/>
          </p:nvCxnSpPr>
          <p:spPr>
            <a:xfrm flipV="1">
              <a:off x="4851596" y="1754623"/>
              <a:ext cx="1115305" cy="5485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箭头连接符 233"/>
            <p:cNvCxnSpPr>
              <a:endCxn id="218" idx="2"/>
            </p:cNvCxnSpPr>
            <p:nvPr/>
          </p:nvCxnSpPr>
          <p:spPr>
            <a:xfrm flipV="1">
              <a:off x="5099858" y="1731155"/>
              <a:ext cx="2185219" cy="6135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>
            <a:stCxn id="29" idx="1"/>
          </p:cNvCxnSpPr>
          <p:nvPr/>
        </p:nvCxnSpPr>
        <p:spPr>
          <a:xfrm flipH="1">
            <a:off x="689306" y="3824876"/>
            <a:ext cx="707699" cy="401518"/>
          </a:xfrm>
          <a:prstGeom prst="line">
            <a:avLst/>
          </a:prstGeom>
          <a:ln w="38100">
            <a:solidFill>
              <a:schemeClr val="tx1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-17232" y="4224336"/>
            <a:ext cx="1103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相似性</a:t>
            </a:r>
            <a:endParaRPr lang="en-US" altLang="zh-CN" sz="16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/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度量工具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研究</a:t>
            </a:r>
            <a:r>
              <a:rPr lang="zh-CN" altLang="en-US" dirty="0" smtClean="0">
                <a:solidFill>
                  <a:prstClr val="black"/>
                </a:solidFill>
              </a:rPr>
              <a:t>重点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 4</a:t>
            </a:r>
            <a:r>
              <a:rPr lang="zh-CN" altLang="en-US" sz="1800" dirty="0" smtClean="0">
                <a:solidFill>
                  <a:prstClr val="black"/>
                </a:solidFill>
              </a:rPr>
              <a:t>、应用：</a:t>
            </a:r>
            <a:r>
              <a:rPr lang="zh-CN" altLang="en-US" sz="1800" dirty="0">
                <a:solidFill>
                  <a:prstClr val="black"/>
                </a:solidFill>
              </a:rPr>
              <a:t>病人相似性检索</a:t>
            </a:r>
            <a:r>
              <a:rPr lang="zh-CN" altLang="en-US" sz="1800" dirty="0" smtClean="0">
                <a:solidFill>
                  <a:prstClr val="black"/>
                </a:solidFill>
              </a:rPr>
              <a:t>系统设计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28700" y="1430020"/>
            <a:ext cx="7469619" cy="5017153"/>
            <a:chOff x="1028700" y="1430020"/>
            <a:chExt cx="7469619" cy="5017153"/>
          </a:xfrm>
        </p:grpSpPr>
        <p:sp>
          <p:nvSpPr>
            <p:cNvPr id="7" name="矩形 6"/>
            <p:cNvSpPr/>
            <p:nvPr/>
          </p:nvSpPr>
          <p:spPr>
            <a:xfrm>
              <a:off x="6959840" y="3137407"/>
              <a:ext cx="1226928" cy="504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Apache</a:t>
              </a:r>
            </a:p>
            <a:p>
              <a:pPr algn="ctr"/>
              <a:r>
                <a:rPr lang="en-US" altLang="zh-CN" sz="1200" dirty="0" err="1" smtClean="0"/>
                <a:t>ElasticSearch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510246" y="5560711"/>
              <a:ext cx="1099572" cy="733510"/>
              <a:chOff x="4815229" y="4671376"/>
              <a:chExt cx="864096" cy="607965"/>
            </a:xfrm>
          </p:grpSpPr>
          <p:sp>
            <p:nvSpPr>
              <p:cNvPr id="21" name="圆柱形 20"/>
              <p:cNvSpPr/>
              <p:nvPr/>
            </p:nvSpPr>
            <p:spPr>
              <a:xfrm>
                <a:off x="4815229" y="4671376"/>
                <a:ext cx="864096" cy="607965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859442" y="4868829"/>
                <a:ext cx="819883" cy="382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深度学习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参数模型库</a:t>
                </a:r>
                <a:endParaRPr lang="zh-CN" altLang="en-US" sz="1200" dirty="0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068816" y="272359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/>
                <a:t>服务层</a:t>
              </a:r>
              <a:endParaRPr lang="zh-CN" altLang="en-US" sz="1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397005" y="2980532"/>
              <a:ext cx="5413109" cy="16886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00866" y="5560711"/>
              <a:ext cx="1099572" cy="733510"/>
              <a:chOff x="6232504" y="5497211"/>
              <a:chExt cx="1099572" cy="73351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257322" y="5719275"/>
                <a:ext cx="10245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/>
                  <a:t>EHR </a:t>
                </a:r>
              </a:p>
              <a:p>
                <a:pPr algn="ctr"/>
                <a:r>
                  <a:rPr lang="zh-CN" altLang="en-US" sz="1200" dirty="0" smtClean="0"/>
                  <a:t>信息库</a:t>
                </a:r>
                <a:endParaRPr lang="zh-CN" altLang="en-US" sz="1200" dirty="0"/>
              </a:p>
            </p:txBody>
          </p:sp>
          <p:sp>
            <p:nvSpPr>
              <p:cNvPr id="54" name="圆柱形 53"/>
              <p:cNvSpPr/>
              <p:nvPr/>
            </p:nvSpPr>
            <p:spPr>
              <a:xfrm>
                <a:off x="6232504" y="5497211"/>
                <a:ext cx="1099572" cy="733510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6376386" y="5103831"/>
              <a:ext cx="1980214" cy="12677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7394724" y="5221576"/>
              <a:ext cx="839667" cy="523249"/>
              <a:chOff x="2900570" y="5339959"/>
              <a:chExt cx="839667" cy="372721"/>
            </a:xfrm>
          </p:grpSpPr>
          <p:sp>
            <p:nvSpPr>
              <p:cNvPr id="73" name="流程图: 多文档 72"/>
              <p:cNvSpPr/>
              <p:nvPr/>
            </p:nvSpPr>
            <p:spPr>
              <a:xfrm>
                <a:off x="2950390" y="5339959"/>
                <a:ext cx="789847" cy="354629"/>
              </a:xfrm>
              <a:prstGeom prst="flowChartMulti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900570" y="5435681"/>
                <a:ext cx="8002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住院数据</a:t>
                </a:r>
                <a:endParaRPr lang="zh-CN" altLang="en-US" sz="1200" dirty="0"/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700750" y="5765113"/>
              <a:ext cx="739743" cy="261610"/>
              <a:chOff x="4926050" y="5803213"/>
              <a:chExt cx="739743" cy="261610"/>
            </a:xfrm>
          </p:grpSpPr>
          <p:cxnSp>
            <p:nvCxnSpPr>
              <p:cNvPr id="50" name="直接箭头连接符 49"/>
              <p:cNvCxnSpPr/>
              <p:nvPr/>
            </p:nvCxnSpPr>
            <p:spPr>
              <a:xfrm>
                <a:off x="4926050" y="6033730"/>
                <a:ext cx="675636" cy="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矩形 84"/>
              <p:cNvSpPr/>
              <p:nvPr/>
            </p:nvSpPr>
            <p:spPr>
              <a:xfrm>
                <a:off x="4929856" y="5803213"/>
                <a:ext cx="73593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 smtClean="0"/>
                  <a:t>标准化</a:t>
                </a:r>
                <a:endParaRPr lang="zh-CN" altLang="en-US" sz="1100" dirty="0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3046076" y="5560711"/>
              <a:ext cx="1099572" cy="733510"/>
              <a:chOff x="6232504" y="5497211"/>
              <a:chExt cx="1099572" cy="73351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6257322" y="5719275"/>
                <a:ext cx="10245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医疗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知识库</a:t>
                </a:r>
                <a:endParaRPr lang="zh-CN" altLang="en-US" sz="1200" dirty="0"/>
              </a:p>
            </p:txBody>
          </p:sp>
          <p:sp>
            <p:nvSpPr>
              <p:cNvPr id="88" name="圆柱形 87"/>
              <p:cNvSpPr/>
              <p:nvPr/>
            </p:nvSpPr>
            <p:spPr>
              <a:xfrm>
                <a:off x="6232504" y="5497211"/>
                <a:ext cx="1099572" cy="733510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485565" y="5221576"/>
              <a:ext cx="839667" cy="497850"/>
              <a:chOff x="2900570" y="5339959"/>
              <a:chExt cx="839667" cy="354629"/>
            </a:xfrm>
          </p:grpSpPr>
          <p:sp>
            <p:nvSpPr>
              <p:cNvPr id="119" name="流程图: 多文档 118"/>
              <p:cNvSpPr/>
              <p:nvPr/>
            </p:nvSpPr>
            <p:spPr>
              <a:xfrm>
                <a:off x="2950390" y="5339959"/>
                <a:ext cx="789847" cy="354629"/>
              </a:xfrm>
              <a:prstGeom prst="flowChartMulti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900570" y="5435681"/>
                <a:ext cx="800219" cy="19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门诊数据</a:t>
                </a:r>
                <a:endParaRPr lang="zh-CN" altLang="en-US" sz="1200" dirty="0"/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6444380" y="5784132"/>
              <a:ext cx="839667" cy="497850"/>
              <a:chOff x="2900570" y="5339959"/>
              <a:chExt cx="839667" cy="354629"/>
            </a:xfrm>
          </p:grpSpPr>
          <p:sp>
            <p:nvSpPr>
              <p:cNvPr id="122" name="流程图: 多文档 121"/>
              <p:cNvSpPr/>
              <p:nvPr/>
            </p:nvSpPr>
            <p:spPr>
              <a:xfrm>
                <a:off x="2950390" y="5339959"/>
                <a:ext cx="789847" cy="354629"/>
              </a:xfrm>
              <a:prstGeom prst="flowChartMulti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2900570" y="5435681"/>
                <a:ext cx="800219" cy="19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体检数据</a:t>
                </a:r>
                <a:endParaRPr lang="zh-CN" altLang="en-US" sz="1200" dirty="0"/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7371967" y="5782686"/>
              <a:ext cx="839667" cy="497850"/>
              <a:chOff x="2900570" y="5339959"/>
              <a:chExt cx="839667" cy="354629"/>
            </a:xfrm>
          </p:grpSpPr>
          <p:sp>
            <p:nvSpPr>
              <p:cNvPr id="125" name="流程图: 多文档 124"/>
              <p:cNvSpPr/>
              <p:nvPr/>
            </p:nvSpPr>
            <p:spPr>
              <a:xfrm>
                <a:off x="2950390" y="5339959"/>
                <a:ext cx="789847" cy="354629"/>
              </a:xfrm>
              <a:prstGeom prst="flowChartMulti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2900570" y="5435681"/>
                <a:ext cx="800219" cy="19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筛查数据</a:t>
                </a:r>
                <a:endParaRPr lang="zh-CN" altLang="en-US" sz="1200" dirty="0"/>
              </a:p>
            </p:txBody>
          </p:sp>
        </p:grpSp>
        <p:sp>
          <p:nvSpPr>
            <p:cNvPr id="134" name="矩形 133"/>
            <p:cNvSpPr/>
            <p:nvPr/>
          </p:nvSpPr>
          <p:spPr>
            <a:xfrm>
              <a:off x="6946606" y="3974366"/>
              <a:ext cx="1226928" cy="504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200" dirty="0" err="1" smtClean="0">
                  <a:solidFill>
                    <a:schemeClr val="tx1"/>
                  </a:solidFill>
                </a:rPr>
                <a:t>Mysql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 Search Engine</a:t>
              </a:r>
            </a:p>
            <a:p>
              <a:pPr algn="ctr"/>
              <a:endParaRPr lang="en-US" altLang="zh-CN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53" name="直接箭头连接符 152"/>
            <p:cNvCxnSpPr>
              <a:stCxn id="6" idx="2"/>
              <a:endCxn id="21" idx="1"/>
            </p:cNvCxnSpPr>
            <p:nvPr/>
          </p:nvCxnSpPr>
          <p:spPr>
            <a:xfrm>
              <a:off x="2057063" y="4564534"/>
              <a:ext cx="2969" cy="9961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/>
            <p:cNvCxnSpPr/>
            <p:nvPr/>
          </p:nvCxnSpPr>
          <p:spPr>
            <a:xfrm>
              <a:off x="7567578" y="4478422"/>
              <a:ext cx="0" cy="62540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>
              <a:stCxn id="134" idx="0"/>
            </p:cNvCxnSpPr>
            <p:nvPr/>
          </p:nvCxnSpPr>
          <p:spPr>
            <a:xfrm flipV="1">
              <a:off x="7560070" y="3629244"/>
              <a:ext cx="8184" cy="34512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任意多边形 188"/>
            <p:cNvSpPr/>
            <p:nvPr/>
          </p:nvSpPr>
          <p:spPr>
            <a:xfrm flipH="1">
              <a:off x="3729946" y="4565499"/>
              <a:ext cx="2312429" cy="1005125"/>
            </a:xfrm>
            <a:custGeom>
              <a:avLst/>
              <a:gdLst>
                <a:gd name="connsiteX0" fmla="*/ 3908364 w 3913232"/>
                <a:gd name="connsiteY0" fmla="*/ 776177 h 776177"/>
                <a:gd name="connsiteX1" fmla="*/ 3685080 w 3913232"/>
                <a:gd name="connsiteY1" fmla="*/ 467833 h 776177"/>
                <a:gd name="connsiteX2" fmla="*/ 2430438 w 3913232"/>
                <a:gd name="connsiteY2" fmla="*/ 435935 h 776177"/>
                <a:gd name="connsiteX3" fmla="*/ 378355 w 3913232"/>
                <a:gd name="connsiteY3" fmla="*/ 382772 h 776177"/>
                <a:gd name="connsiteX4" fmla="*/ 6215 w 3913232"/>
                <a:gd name="connsiteY4" fmla="*/ 0 h 77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3232" h="776177">
                  <a:moveTo>
                    <a:pt x="3908364" y="776177"/>
                  </a:moveTo>
                  <a:cubicBezTo>
                    <a:pt x="3919882" y="650358"/>
                    <a:pt x="3931401" y="524540"/>
                    <a:pt x="3685080" y="467833"/>
                  </a:cubicBezTo>
                  <a:cubicBezTo>
                    <a:pt x="3438759" y="411126"/>
                    <a:pt x="2430438" y="435935"/>
                    <a:pt x="2430438" y="435935"/>
                  </a:cubicBezTo>
                  <a:cubicBezTo>
                    <a:pt x="1879317" y="421758"/>
                    <a:pt x="782392" y="455428"/>
                    <a:pt x="378355" y="382772"/>
                  </a:cubicBezTo>
                  <a:cubicBezTo>
                    <a:pt x="-25682" y="310116"/>
                    <a:pt x="-9734" y="155058"/>
                    <a:pt x="621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0" name="直接箭头连接符 189"/>
            <p:cNvCxnSpPr>
              <a:endCxn id="54" idx="1"/>
            </p:cNvCxnSpPr>
            <p:nvPr/>
          </p:nvCxnSpPr>
          <p:spPr>
            <a:xfrm>
              <a:off x="5143500" y="5113020"/>
              <a:ext cx="7152" cy="447691"/>
            </a:xfrm>
            <a:prstGeom prst="straightConnector1">
              <a:avLst/>
            </a:prstGeom>
            <a:ln w="12700">
              <a:solidFill>
                <a:schemeClr val="tx1"/>
              </a:solidFill>
              <a:round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任意多边形 201"/>
            <p:cNvSpPr/>
            <p:nvPr/>
          </p:nvSpPr>
          <p:spPr>
            <a:xfrm>
              <a:off x="3474336" y="4572000"/>
              <a:ext cx="1242444" cy="982980"/>
            </a:xfrm>
            <a:custGeom>
              <a:avLst/>
              <a:gdLst>
                <a:gd name="connsiteX0" fmla="*/ 8004 w 1242444"/>
                <a:gd name="connsiteY0" fmla="*/ 982980 h 982980"/>
                <a:gd name="connsiteX1" fmla="*/ 183264 w 1242444"/>
                <a:gd name="connsiteY1" fmla="*/ 502920 h 982980"/>
                <a:gd name="connsiteX2" fmla="*/ 1242444 w 1242444"/>
                <a:gd name="connsiteY2" fmla="*/ 0 h 98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2444" h="982980">
                  <a:moveTo>
                    <a:pt x="8004" y="982980"/>
                  </a:moveTo>
                  <a:cubicBezTo>
                    <a:pt x="-7236" y="824865"/>
                    <a:pt x="-22476" y="666750"/>
                    <a:pt x="183264" y="502920"/>
                  </a:cubicBezTo>
                  <a:cubicBezTo>
                    <a:pt x="389004" y="339090"/>
                    <a:pt x="1242444" y="0"/>
                    <a:pt x="1242444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28700" y="1430020"/>
              <a:ext cx="7469619" cy="5017153"/>
              <a:chOff x="1028700" y="1430020"/>
              <a:chExt cx="7469619" cy="5017153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1028700" y="2685164"/>
                <a:ext cx="7469619" cy="2100350"/>
              </a:xfrm>
              <a:prstGeom prst="roundRect">
                <a:avLst>
                  <a:gd name="adj" fmla="val 8295"/>
                </a:avLst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1028700" y="4984337"/>
                <a:ext cx="7469619" cy="1462836"/>
                <a:chOff x="228600" y="4957385"/>
                <a:chExt cx="7469619" cy="1381401"/>
              </a:xfrm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228600" y="4986755"/>
                  <a:ext cx="7469619" cy="1352031"/>
                </a:xfrm>
                <a:prstGeom prst="roundRect">
                  <a:avLst>
                    <a:gd name="adj" fmla="val 11451"/>
                  </a:avLst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256015" y="4957385"/>
                  <a:ext cx="72327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400" dirty="0" smtClean="0"/>
                    <a:t>数据层</a:t>
                  </a:r>
                  <a:endParaRPr lang="zh-CN" altLang="en-US" sz="1400" dirty="0"/>
                </a:p>
              </p:txBody>
            </p:sp>
          </p:grpSp>
          <p:grpSp>
            <p:nvGrpSpPr>
              <p:cNvPr id="206" name="组合 205"/>
              <p:cNvGrpSpPr/>
              <p:nvPr/>
            </p:nvGrpSpPr>
            <p:grpSpPr>
              <a:xfrm>
                <a:off x="1028700" y="1430020"/>
                <a:ext cx="7469619" cy="1036769"/>
                <a:chOff x="228600" y="1346200"/>
                <a:chExt cx="7469619" cy="1036769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228600" y="1346200"/>
                  <a:ext cx="7469619" cy="1036769"/>
                </a:xfrm>
                <a:prstGeom prst="roundRect">
                  <a:avLst>
                    <a:gd name="adj" fmla="val 14406"/>
                  </a:avLst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189399" y="1635948"/>
                  <a:ext cx="1167250" cy="5040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病人信息</a:t>
                  </a:r>
                  <a:endParaRPr lang="en-US" altLang="zh-CN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全文检索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759273" y="1643694"/>
                  <a:ext cx="1026875" cy="5040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病人</a:t>
                  </a:r>
                  <a:endParaRPr lang="en-US" altLang="zh-CN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相似度检索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68716" y="1369990"/>
                  <a:ext cx="72327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400" dirty="0" smtClean="0"/>
                    <a:t>应用层</a:t>
                  </a:r>
                  <a:endParaRPr lang="zh-CN" altLang="en-US" sz="1400" dirty="0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279755" y="1641580"/>
                  <a:ext cx="1167250" cy="5040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病人信息</a:t>
                  </a:r>
                  <a:endParaRPr lang="en-US" altLang="zh-CN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高级查询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7411534" y="1713006"/>
                  <a:ext cx="247016" cy="504056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</a:rPr>
                    <a:t>…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2460127" y="1643239"/>
                  <a:ext cx="1072641" cy="5040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医疗</a:t>
                  </a:r>
                  <a:r>
                    <a:rPr lang="zh-CN" altLang="en-US" sz="1200" dirty="0"/>
                    <a:t>指</a:t>
                  </a:r>
                  <a:r>
                    <a:rPr lang="zh-CN" altLang="en-US" sz="1200" dirty="0" smtClean="0"/>
                    <a:t>征</a:t>
                  </a:r>
                  <a:endParaRPr lang="en-US" altLang="zh-CN" sz="1200" dirty="0" smtClean="0"/>
                </a:p>
                <a:p>
                  <a:pPr algn="ctr"/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可视化分析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09" name="肘形连接符 208"/>
            <p:cNvCxnSpPr>
              <a:stCxn id="137" idx="2"/>
            </p:cNvCxnSpPr>
            <p:nvPr/>
          </p:nvCxnSpPr>
          <p:spPr>
            <a:xfrm rot="16200000" flipH="1">
              <a:off x="6324385" y="1568551"/>
              <a:ext cx="582288" cy="1904098"/>
            </a:xfrm>
            <a:prstGeom prst="curvedConnector2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肘形连接符 208"/>
            <p:cNvCxnSpPr>
              <a:stCxn id="16" idx="2"/>
              <a:endCxn id="7" idx="0"/>
            </p:cNvCxnSpPr>
            <p:nvPr/>
          </p:nvCxnSpPr>
          <p:spPr>
            <a:xfrm rot="16200000" flipH="1">
              <a:off x="7116423" y="2680525"/>
              <a:ext cx="913583" cy="180"/>
            </a:xfrm>
            <a:prstGeom prst="curvedConnector3">
              <a:avLst>
                <a:gd name="adj1" fmla="val 50000"/>
              </a:avLst>
            </a:prstGeom>
            <a:ln w="1270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肘形连接符 208"/>
            <p:cNvCxnSpPr>
              <a:stCxn id="204" idx="2"/>
              <a:endCxn id="132" idx="0"/>
            </p:cNvCxnSpPr>
            <p:nvPr/>
          </p:nvCxnSpPr>
          <p:spPr>
            <a:xfrm rot="16200000" flipH="1">
              <a:off x="4451994" y="1575668"/>
              <a:ext cx="913696" cy="2224589"/>
            </a:xfrm>
            <a:prstGeom prst="curvedConnector3">
              <a:avLst>
                <a:gd name="adj1" fmla="val 50000"/>
              </a:avLst>
            </a:prstGeom>
            <a:ln w="1270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肘形连接符 208"/>
            <p:cNvCxnSpPr>
              <a:stCxn id="17" idx="2"/>
              <a:endCxn id="135" idx="0"/>
            </p:cNvCxnSpPr>
            <p:nvPr/>
          </p:nvCxnSpPr>
          <p:spPr>
            <a:xfrm flipH="1">
              <a:off x="2070984" y="2231570"/>
              <a:ext cx="1827" cy="910371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4258766" y="3147494"/>
              <a:ext cx="972911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医疗指征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排序模块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575371" y="4060478"/>
              <a:ext cx="963384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学习模型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训练模块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878149" y="4063873"/>
              <a:ext cx="994662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相似度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计算模块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255877" y="4063873"/>
              <a:ext cx="978691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学习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反馈机制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510783" y="4057041"/>
              <a:ext cx="1018003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EHR</a:t>
              </a:r>
              <a:r>
                <a:rPr lang="zh-CN" altLang="en-US" sz="1200" dirty="0">
                  <a:solidFill>
                    <a:schemeClr val="tx1"/>
                  </a:solidFill>
                </a:rPr>
                <a:t>标准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特征工程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1575370" y="3141941"/>
              <a:ext cx="991228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病人索引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构建模块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直接箭头连接符 144"/>
            <p:cNvCxnSpPr>
              <a:stCxn id="26" idx="2"/>
              <a:endCxn id="135" idx="3"/>
            </p:cNvCxnSpPr>
            <p:nvPr/>
          </p:nvCxnSpPr>
          <p:spPr>
            <a:xfrm flipH="1" flipV="1">
              <a:off x="2566598" y="3393969"/>
              <a:ext cx="375051" cy="240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>
              <a:stCxn id="26" idx="4"/>
              <a:endCxn id="5" idx="1"/>
            </p:cNvCxnSpPr>
            <p:nvPr/>
          </p:nvCxnSpPr>
          <p:spPr>
            <a:xfrm>
              <a:off x="3923602" y="3396376"/>
              <a:ext cx="335164" cy="314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25" idx="0"/>
            </p:cNvCxnSpPr>
            <p:nvPr/>
          </p:nvCxnSpPr>
          <p:spPr>
            <a:xfrm flipH="1" flipV="1">
              <a:off x="3369126" y="3700359"/>
              <a:ext cx="6354" cy="3635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6" idx="3"/>
              <a:endCxn id="25" idx="1"/>
            </p:cNvCxnSpPr>
            <p:nvPr/>
          </p:nvCxnSpPr>
          <p:spPr>
            <a:xfrm>
              <a:off x="2538755" y="4312506"/>
              <a:ext cx="339394" cy="339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>
              <a:stCxn id="28" idx="1"/>
              <a:endCxn id="25" idx="3"/>
            </p:cNvCxnSpPr>
            <p:nvPr/>
          </p:nvCxnSpPr>
          <p:spPr>
            <a:xfrm flipH="1">
              <a:off x="3872811" y="4315901"/>
              <a:ext cx="3830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5"/>
            <p:cNvCxnSpPr>
              <a:stCxn id="131" idx="0"/>
              <a:endCxn id="132" idx="2"/>
            </p:cNvCxnSpPr>
            <p:nvPr/>
          </p:nvCxnSpPr>
          <p:spPr>
            <a:xfrm flipV="1">
              <a:off x="6019785" y="3648867"/>
              <a:ext cx="1352" cy="4081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>
              <a:stCxn id="131" idx="1"/>
              <a:endCxn id="28" idx="3"/>
            </p:cNvCxnSpPr>
            <p:nvPr/>
          </p:nvCxnSpPr>
          <p:spPr>
            <a:xfrm flipH="1">
              <a:off x="5234568" y="4309069"/>
              <a:ext cx="276215" cy="683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5512135" y="3144811"/>
              <a:ext cx="1018003" cy="5040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医疗特征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可视化模块</a:t>
              </a: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2941649" y="3092393"/>
              <a:ext cx="1043666" cy="608892"/>
              <a:chOff x="4708437" y="3202465"/>
              <a:chExt cx="1043666" cy="608892"/>
            </a:xfrm>
          </p:grpSpPr>
          <p:sp>
            <p:nvSpPr>
              <p:cNvPr id="26" name="圆柱形 25"/>
              <p:cNvSpPr/>
              <p:nvPr/>
            </p:nvSpPr>
            <p:spPr>
              <a:xfrm>
                <a:off x="4708437" y="3202465"/>
                <a:ext cx="981953" cy="607965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719508" y="3349692"/>
                <a:ext cx="103259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/>
                  <a:t>病人相似性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度量矩阵</a:t>
                </a:r>
                <a:endParaRPr lang="zh-CN" alt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92744" y="1901996"/>
            <a:ext cx="5346505" cy="506775"/>
            <a:chOff x="1567624" y="1923635"/>
            <a:chExt cx="5346505" cy="506775"/>
          </a:xfrm>
        </p:grpSpPr>
        <p:sp>
          <p:nvSpPr>
            <p:cNvPr id="18" name="圆角矩形 17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92744" y="3316738"/>
            <a:ext cx="5346505" cy="506775"/>
            <a:chOff x="1567624" y="1923635"/>
            <a:chExt cx="5346505" cy="506775"/>
          </a:xfrm>
        </p:grpSpPr>
        <p:sp>
          <p:nvSpPr>
            <p:cNvPr id="24" name="圆角矩形 23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研究目标与重点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92744" y="4556258"/>
            <a:ext cx="5346505" cy="506775"/>
            <a:chOff x="1567624" y="1923635"/>
            <a:chExt cx="5346505" cy="506775"/>
          </a:xfrm>
        </p:grpSpPr>
        <p:sp>
          <p:nvSpPr>
            <p:cNvPr id="10" name="圆角矩形 9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实现与应用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35" y="508000"/>
            <a:ext cx="8307705" cy="57531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系统实现 </a:t>
            </a:r>
            <a:r>
              <a:rPr lang="en-US" altLang="zh-CN" sz="1800" dirty="0">
                <a:solidFill>
                  <a:prstClr val="black"/>
                </a:solidFill>
              </a:rPr>
              <a:t>——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</a:rPr>
              <a:t>、基于病人相似度的病例检索系统</a:t>
            </a:r>
            <a:endParaRPr lang="en-US" altLang="zh-CN" sz="1200" dirty="0" smtClean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434465"/>
            <a:ext cx="7316470" cy="39884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574673" y="5715635"/>
            <a:ext cx="7863205" cy="706120"/>
            <a:chOff x="6787654" y="485424"/>
            <a:chExt cx="1939307" cy="2251371"/>
          </a:xfrm>
        </p:grpSpPr>
        <p:sp>
          <p:nvSpPr>
            <p:cNvPr id="6" name="矩形 5"/>
            <p:cNvSpPr/>
            <p:nvPr/>
          </p:nvSpPr>
          <p:spPr>
            <a:xfrm>
              <a:off x="6787654" y="485424"/>
              <a:ext cx="1939307" cy="225137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73478" y="596778"/>
              <a:ext cx="1804152" cy="2101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本项目的病人相似性度量工具 应用于  基于病人相似度的病例检索系统</a:t>
              </a:r>
            </a:p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该检索系统应用于中国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xxx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数据中心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背景与意义 </a:t>
            </a:r>
            <a:r>
              <a:rPr lang="en-US" altLang="zh-CN" sz="1800" dirty="0" smtClean="0"/>
              <a:t>——  </a:t>
            </a:r>
            <a:r>
              <a:rPr lang="zh-CN" altLang="en-US" sz="1800" dirty="0" smtClean="0"/>
              <a:t>医疗</a:t>
            </a:r>
            <a:r>
              <a:rPr lang="zh-CN" altLang="en-US" sz="1800" dirty="0"/>
              <a:t>大</a:t>
            </a:r>
            <a:r>
              <a:rPr lang="zh-CN" altLang="en-US" sz="1800" dirty="0" smtClean="0"/>
              <a:t>数据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2534291" y="5917793"/>
            <a:ext cx="4997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据估计，中国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一个中等城市（一千万人口）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所积累的医疗数据量就会达到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10PB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572142" y="13814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100083" y="1679974"/>
            <a:ext cx="53587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数据为王的大数据智能时代为各行各业带来了新的机遇和挑战。近年来，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医疗大数据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作为新的焦点领域也得到了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工业界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学术界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的广泛关注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77251" y="3915611"/>
            <a:ext cx="2079954" cy="2164315"/>
            <a:chOff x="479905" y="3276045"/>
            <a:chExt cx="2079954" cy="2164315"/>
          </a:xfrm>
        </p:grpSpPr>
        <p:sp>
          <p:nvSpPr>
            <p:cNvPr id="22" name="TextBox 9"/>
            <p:cNvSpPr txBox="1"/>
            <p:nvPr/>
          </p:nvSpPr>
          <p:spPr>
            <a:xfrm>
              <a:off x="503124" y="4585396"/>
              <a:ext cx="1777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来自不同医院的大量电子病历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7"/>
            <p:cNvSpPr txBox="1"/>
            <p:nvPr/>
          </p:nvSpPr>
          <p:spPr>
            <a:xfrm>
              <a:off x="502377" y="3276045"/>
              <a:ext cx="205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区域卫生站采集的居民健康档案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27"/>
            <p:cNvSpPr txBox="1"/>
            <p:nvPr/>
          </p:nvSpPr>
          <p:spPr>
            <a:xfrm>
              <a:off x="502377" y="3929286"/>
              <a:ext cx="205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信息平台、体检机构收集的病人健康档案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27"/>
            <p:cNvSpPr txBox="1"/>
            <p:nvPr/>
          </p:nvSpPr>
          <p:spPr>
            <a:xfrm>
              <a:off x="479905" y="5101806"/>
              <a:ext cx="20574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…….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277386" y="3815274"/>
            <a:ext cx="1292753" cy="2307073"/>
            <a:chOff x="2277386" y="3815274"/>
            <a:chExt cx="1292753" cy="2307073"/>
          </a:xfrm>
        </p:grpSpPr>
        <p:sp>
          <p:nvSpPr>
            <p:cNvPr id="20" name="右箭头 19"/>
            <p:cNvSpPr/>
            <p:nvPr/>
          </p:nvSpPr>
          <p:spPr>
            <a:xfrm>
              <a:off x="2630026" y="4816703"/>
              <a:ext cx="940113" cy="30421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右大括号 20"/>
            <p:cNvSpPr/>
            <p:nvPr/>
          </p:nvSpPr>
          <p:spPr>
            <a:xfrm>
              <a:off x="2277386" y="3815274"/>
              <a:ext cx="159037" cy="2307073"/>
            </a:xfrm>
            <a:prstGeom prst="rightBrac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77251" y="6567175"/>
            <a:ext cx="74610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9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</a:t>
            </a:r>
            <a:r>
              <a:rPr lang="zh-CN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</a:t>
            </a:r>
            <a:r>
              <a:rPr lang="en-US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秦兴彬</a:t>
            </a:r>
            <a:r>
              <a:rPr lang="en-US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樊建平</a:t>
            </a:r>
            <a:r>
              <a:rPr lang="en-US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et al. </a:t>
            </a:r>
            <a:r>
              <a:rPr lang="zh-CN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医疗健康大数据研究综述</a:t>
            </a:r>
            <a:r>
              <a:rPr lang="en-US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[J]. </a:t>
            </a:r>
            <a:r>
              <a:rPr lang="zh-CN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科研信息化技术与应用</a:t>
            </a:r>
            <a:r>
              <a:rPr lang="en-US" altLang="zh-CN" sz="9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2014, 5(6): (3-16</a:t>
            </a:r>
            <a:r>
              <a:rPr lang="en-US" altLang="zh-CN" sz="9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45142" y="1341519"/>
            <a:ext cx="2130814" cy="1985011"/>
            <a:chOff x="5872629" y="1339473"/>
            <a:chExt cx="1972044" cy="1663741"/>
          </a:xfrm>
        </p:grpSpPr>
        <p:grpSp>
          <p:nvGrpSpPr>
            <p:cNvPr id="9" name="组合 8"/>
            <p:cNvGrpSpPr/>
            <p:nvPr/>
          </p:nvGrpSpPr>
          <p:grpSpPr>
            <a:xfrm>
              <a:off x="5872629" y="1339473"/>
              <a:ext cx="1958338" cy="1140818"/>
              <a:chOff x="5722183" y="1584034"/>
              <a:chExt cx="1958338" cy="114081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5164" y="2363206"/>
                <a:ext cx="845357" cy="35008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6318" y="1584034"/>
                <a:ext cx="1108846" cy="6800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4521" y="1584034"/>
                <a:ext cx="705999" cy="680047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2183" y="2362414"/>
                <a:ext cx="981236" cy="362438"/>
              </a:xfrm>
              <a:prstGeom prst="rect">
                <a:avLst/>
              </a:prstGeom>
            </p:spPr>
          </p:pic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0471" y="2574021"/>
              <a:ext cx="1954202" cy="429193"/>
            </a:xfrm>
            <a:prstGeom prst="rect">
              <a:avLst/>
            </a:prstGeom>
          </p:spPr>
        </p:pic>
      </p:grpSp>
      <p:sp>
        <p:nvSpPr>
          <p:cNvPr id="29" name="右箭头 28"/>
          <p:cNvSpPr/>
          <p:nvPr/>
        </p:nvSpPr>
        <p:spPr>
          <a:xfrm>
            <a:off x="5438712" y="4772785"/>
            <a:ext cx="940113" cy="3042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538675" y="4126969"/>
            <a:ext cx="1562074" cy="1307349"/>
            <a:chOff x="6538675" y="4126969"/>
            <a:chExt cx="1562074" cy="130734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8675" y="4456408"/>
              <a:ext cx="1562074" cy="977910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600589" y="4126969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医疗人工智能</a:t>
              </a:r>
              <a:endParaRPr lang="zh-CN" altLang="en-US" sz="16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4858640" y="3516248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唤醒数据 创新医疗</a:t>
            </a:r>
            <a:endParaRPr lang="zh-CN" altLang="en-US" b="1" dirty="0"/>
          </a:p>
        </p:txBody>
      </p:sp>
      <p:sp>
        <p:nvSpPr>
          <p:cNvPr id="34" name="圆角右箭头 33"/>
          <p:cNvSpPr/>
          <p:nvPr/>
        </p:nvSpPr>
        <p:spPr>
          <a:xfrm>
            <a:off x="4216400" y="3597012"/>
            <a:ext cx="562721" cy="490860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右箭头 34"/>
          <p:cNvSpPr/>
          <p:nvPr/>
        </p:nvSpPr>
        <p:spPr>
          <a:xfrm rot="5400000">
            <a:off x="7077035" y="3612100"/>
            <a:ext cx="512150" cy="51842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51484" y="4126969"/>
            <a:ext cx="2012218" cy="1587396"/>
            <a:chOff x="3551484" y="4126969"/>
            <a:chExt cx="2012218" cy="1587396"/>
          </a:xfrm>
        </p:grpSpPr>
        <p:grpSp>
          <p:nvGrpSpPr>
            <p:cNvPr id="14" name="组合 13"/>
            <p:cNvGrpSpPr/>
            <p:nvPr/>
          </p:nvGrpSpPr>
          <p:grpSpPr>
            <a:xfrm>
              <a:off x="3649111" y="4126969"/>
              <a:ext cx="1826141" cy="1307348"/>
              <a:chOff x="3424172" y="3224591"/>
              <a:chExt cx="1826141" cy="130734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424172" y="3224591"/>
                <a:ext cx="18261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医疗大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数据的载体</a:t>
                </a:r>
                <a:endParaRPr lang="zh-CN" altLang="en-US" sz="1600" dirty="0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0561" y="3563145"/>
                <a:ext cx="1433362" cy="968794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3551484" y="5406588"/>
              <a:ext cx="2012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/>
                <a:t>Electronic Health Record</a:t>
              </a:r>
              <a:endParaRPr lang="zh-CN" altLang="en-US" sz="14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 animBg="1"/>
      <p:bldP spid="27" grpId="0"/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系统实现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2</a:t>
            </a:r>
            <a:r>
              <a:rPr lang="zh-CN" altLang="en-US" sz="1800" dirty="0" smtClean="0">
                <a:solidFill>
                  <a:prstClr val="black"/>
                </a:solidFill>
              </a:rPr>
              <a:t>、病例画像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5" y="1397000"/>
            <a:ext cx="6121400" cy="40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组合 2"/>
          <p:cNvGrpSpPr/>
          <p:nvPr/>
        </p:nvGrpSpPr>
        <p:grpSpPr>
          <a:xfrm>
            <a:off x="796924" y="5804535"/>
            <a:ext cx="7666356" cy="783590"/>
            <a:chOff x="6836203" y="485424"/>
            <a:chExt cx="1890758" cy="1532633"/>
          </a:xfrm>
        </p:grpSpPr>
        <p:sp>
          <p:nvSpPr>
            <p:cNvPr id="6" name="矩形 5"/>
            <p:cNvSpPr/>
            <p:nvPr/>
          </p:nvSpPr>
          <p:spPr>
            <a:xfrm>
              <a:off x="6836203" y="485424"/>
              <a:ext cx="1890758" cy="153263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5402" y="637270"/>
              <a:ext cx="1804152" cy="1289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fontAlgn="auto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病例画像功能可以通过可视化维度的方式让用户更全面的理解病人，从而更好的判断两个病人之间的相似性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系统</a:t>
            </a:r>
            <a:r>
              <a:rPr lang="zh-CN" altLang="en-US" dirty="0">
                <a:solidFill>
                  <a:prstClr val="black"/>
                </a:solidFill>
              </a:rPr>
              <a:t>应用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3</a:t>
            </a:r>
            <a:r>
              <a:rPr lang="zh-CN" altLang="en-US" sz="1800" dirty="0" smtClean="0">
                <a:solidFill>
                  <a:prstClr val="black"/>
                </a:solidFill>
              </a:rPr>
              <a:t>、病例检索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821815"/>
            <a:ext cx="6072505" cy="34918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6871802" y="1935939"/>
            <a:ext cx="1940560" cy="3202940"/>
            <a:chOff x="6787028" y="485424"/>
            <a:chExt cx="1940560" cy="3202940"/>
          </a:xfrm>
        </p:grpSpPr>
        <p:sp>
          <p:nvSpPr>
            <p:cNvPr id="6" name="矩形 5"/>
            <p:cNvSpPr/>
            <p:nvPr/>
          </p:nvSpPr>
          <p:spPr>
            <a:xfrm>
              <a:off x="6787663" y="485424"/>
              <a:ext cx="1939290" cy="32029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87028" y="788319"/>
              <a:ext cx="1940560" cy="2533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、使用全文检索功能查找输入词条的对应结果</a:t>
              </a:r>
              <a:endPara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、根据相应的住院号码（病人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）去相似度查询模块搜索相似病人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系统</a:t>
            </a:r>
            <a:r>
              <a:rPr lang="zh-CN" altLang="en-US" dirty="0">
                <a:solidFill>
                  <a:prstClr val="black"/>
                </a:solidFill>
              </a:rPr>
              <a:t>应用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4</a:t>
            </a:r>
            <a:r>
              <a:rPr lang="zh-CN" altLang="en-US" sz="1800" dirty="0" smtClean="0">
                <a:solidFill>
                  <a:prstClr val="black"/>
                </a:solidFill>
              </a:rPr>
              <a:t>、相似病例检索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1289685"/>
            <a:ext cx="5969635" cy="23755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组合 5"/>
          <p:cNvGrpSpPr/>
          <p:nvPr/>
        </p:nvGrpSpPr>
        <p:grpSpPr>
          <a:xfrm>
            <a:off x="6882765" y="1630045"/>
            <a:ext cx="2086765" cy="1569085"/>
            <a:chOff x="10863" y="4122"/>
            <a:chExt cx="3174" cy="2182"/>
          </a:xfrm>
        </p:grpSpPr>
        <p:sp>
          <p:nvSpPr>
            <p:cNvPr id="10" name="矩形 9"/>
            <p:cNvSpPr/>
            <p:nvPr/>
          </p:nvSpPr>
          <p:spPr>
            <a:xfrm>
              <a:off x="10863" y="4122"/>
              <a:ext cx="3054" cy="21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83" y="4373"/>
              <a:ext cx="3054" cy="1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相似度查询模块利用病人相似性度量工具算法搜索最相似的病人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4985" y="4578985"/>
            <a:ext cx="2104390" cy="1558925"/>
            <a:chOff x="6787663" y="1338229"/>
            <a:chExt cx="2015120" cy="3149340"/>
          </a:xfrm>
        </p:grpSpPr>
        <p:sp>
          <p:nvSpPr>
            <p:cNvPr id="4" name="矩形 3"/>
            <p:cNvSpPr/>
            <p:nvPr/>
          </p:nvSpPr>
          <p:spPr>
            <a:xfrm>
              <a:off x="6787663" y="1338229"/>
              <a:ext cx="1939112" cy="31493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880697" y="1693572"/>
              <a:ext cx="1922086" cy="2439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医生使用反馈模块对查询结果进行反馈，提高算法查询精度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4248785"/>
            <a:ext cx="5969000" cy="2297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系统</a:t>
            </a:r>
            <a:r>
              <a:rPr lang="zh-CN" altLang="en-US" dirty="0">
                <a:solidFill>
                  <a:prstClr val="black"/>
                </a:solidFill>
              </a:rPr>
              <a:t>应用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5</a:t>
            </a:r>
            <a:r>
              <a:rPr lang="zh-CN" altLang="en-US" sz="1800" dirty="0" smtClean="0">
                <a:solidFill>
                  <a:prstClr val="black"/>
                </a:solidFill>
              </a:rPr>
              <a:t>、度量在其他领域类应用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53267" y="1340030"/>
            <a:ext cx="4061347" cy="2006476"/>
            <a:chOff x="553267" y="1340030"/>
            <a:chExt cx="4061347" cy="200647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41" y="1792487"/>
              <a:ext cx="4042473" cy="155401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53267" y="1340030"/>
              <a:ext cx="22846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、人脸识别 </a:t>
              </a:r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图片细分类</a:t>
              </a:r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45703" y="1697014"/>
            <a:ext cx="3934615" cy="1623354"/>
            <a:chOff x="4845703" y="1697014"/>
            <a:chExt cx="3934615" cy="162335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5703" y="1697014"/>
              <a:ext cx="3934615" cy="489641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452347" y="3012591"/>
              <a:ext cx="29129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face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images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 Videos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 LFW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5703" y="2398916"/>
              <a:ext cx="3909160" cy="463995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277251" y="3730745"/>
            <a:ext cx="7461046" cy="3077044"/>
            <a:chOff x="277251" y="3730745"/>
            <a:chExt cx="7461046" cy="307704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5567" y="3730745"/>
              <a:ext cx="5838095" cy="2666667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77251" y="6576957"/>
              <a:ext cx="746104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900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Yandong</a:t>
              </a:r>
              <a:r>
                <a:rPr lang="en-US" altLang="zh-CN" sz="9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Wen </a:t>
              </a:r>
              <a:r>
                <a:rPr lang="en-US" altLang="zh-CN" sz="9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 al. </a:t>
              </a:r>
              <a:r>
                <a:rPr lang="en-US" altLang="zh-CN" sz="900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 </a:t>
              </a:r>
              <a:r>
                <a:rPr lang="en-US" altLang="zh-CN" sz="9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Discriminative Feature Learning Approach for Deep Face Recognition</a:t>
              </a:r>
              <a:endParaRPr lang="en-US" altLang="zh-CN" sz="9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005014" y="3655215"/>
            <a:ext cx="1333442" cy="2730555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65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系统</a:t>
            </a:r>
            <a:r>
              <a:rPr lang="zh-CN" altLang="en-US" dirty="0">
                <a:solidFill>
                  <a:prstClr val="black"/>
                </a:solidFill>
              </a:rPr>
              <a:t>应用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—— 5</a:t>
            </a:r>
            <a:r>
              <a:rPr lang="zh-CN" altLang="en-US" sz="1800" dirty="0" smtClean="0">
                <a:solidFill>
                  <a:prstClr val="black"/>
                </a:solidFill>
              </a:rPr>
              <a:t>、度量在其他领域类应用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141" y="1423749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细分类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" y="1858045"/>
            <a:ext cx="3438750" cy="17461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776413" y="1507162"/>
            <a:ext cx="3858430" cy="1855020"/>
            <a:chOff x="4807586" y="1731526"/>
            <a:chExt cx="3858430" cy="18550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586" y="1731526"/>
              <a:ext cx="3858430" cy="1548225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348319" y="3278769"/>
              <a:ext cx="11320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的应用</a:t>
              </a: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6530452" y="4501879"/>
            <a:ext cx="2475761" cy="1109782"/>
            <a:chOff x="6787663" y="1338231"/>
            <a:chExt cx="2015120" cy="2241981"/>
          </a:xfrm>
        </p:grpSpPr>
        <p:sp>
          <p:nvSpPr>
            <p:cNvPr id="292" name="矩形 291"/>
            <p:cNvSpPr/>
            <p:nvPr/>
          </p:nvSpPr>
          <p:spPr>
            <a:xfrm>
              <a:off x="6787663" y="1338231"/>
              <a:ext cx="1939112" cy="224198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6880697" y="1693572"/>
              <a:ext cx="1922086" cy="167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深度度量学习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找出文档之间的相似性，完成文档细分类</a:t>
              </a:r>
            </a:p>
          </p:txBody>
        </p:sp>
      </p:grpSp>
      <p:sp>
        <p:nvSpPr>
          <p:cNvPr id="11" name="右箭头 10"/>
          <p:cNvSpPr/>
          <p:nvPr/>
        </p:nvSpPr>
        <p:spPr>
          <a:xfrm>
            <a:off x="3112700" y="4501878"/>
            <a:ext cx="488373" cy="447504"/>
          </a:xfrm>
          <a:prstGeom prst="rightArrow">
            <a:avLst/>
          </a:prstGeom>
          <a:solidFill>
            <a:srgbClr val="C00000"/>
          </a:solidFill>
          <a:ln w="19050">
            <a:noFill/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6" name="组合 295"/>
          <p:cNvGrpSpPr/>
          <p:nvPr/>
        </p:nvGrpSpPr>
        <p:grpSpPr>
          <a:xfrm>
            <a:off x="572141" y="3784353"/>
            <a:ext cx="2462003" cy="2685304"/>
            <a:chOff x="572141" y="3784353"/>
            <a:chExt cx="2462003" cy="268530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832" y="3784353"/>
              <a:ext cx="2337312" cy="2330059"/>
            </a:xfrm>
            <a:prstGeom prst="rect">
              <a:avLst/>
            </a:prstGeom>
          </p:spPr>
        </p:pic>
        <p:sp>
          <p:nvSpPr>
            <p:cNvPr id="294" name="矩形 293"/>
            <p:cNvSpPr/>
            <p:nvPr/>
          </p:nvSpPr>
          <p:spPr>
            <a:xfrm>
              <a:off x="572141" y="61618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一级分类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3697601" y="3088424"/>
            <a:ext cx="2322841" cy="3549491"/>
            <a:chOff x="3697601" y="3088424"/>
            <a:chExt cx="2322841" cy="35494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4305" y="3088424"/>
              <a:ext cx="2026137" cy="3549491"/>
            </a:xfrm>
            <a:prstGeom prst="rect">
              <a:avLst/>
            </a:prstGeom>
          </p:spPr>
        </p:pic>
        <p:sp>
          <p:nvSpPr>
            <p:cNvPr id="295" name="矩形 294"/>
            <p:cNvSpPr/>
            <p:nvPr/>
          </p:nvSpPr>
          <p:spPr>
            <a:xfrm>
              <a:off x="3697601" y="61618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二级分类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8" name="矩形 297"/>
          <p:cNvSpPr/>
          <p:nvPr/>
        </p:nvSpPr>
        <p:spPr>
          <a:xfrm>
            <a:off x="533706" y="4652721"/>
            <a:ext cx="1971499" cy="15727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2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42674" y="4379513"/>
            <a:ext cx="6545635" cy="1358414"/>
            <a:chOff x="1391264" y="4619543"/>
            <a:chExt cx="6545635" cy="1358414"/>
          </a:xfrm>
        </p:grpSpPr>
        <p:sp>
          <p:nvSpPr>
            <p:cNvPr id="11" name="Title 1"/>
            <p:cNvSpPr txBox="1"/>
            <p:nvPr/>
          </p:nvSpPr>
          <p:spPr>
            <a:xfrm>
              <a:off x="1391264" y="5054627"/>
              <a:ext cx="6545635" cy="92333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cs typeface="Arial" panose="020B0604020202020204" pitchFamily="34" charset="0"/>
                </a:rPr>
                <a:t>中国科学院软件研究所 软件工程技术研究开发中心</a:t>
              </a:r>
              <a:r>
                <a:rPr lang="en-US" altLang="zh-CN" sz="1200" dirty="0" smtClean="0">
                  <a:cs typeface="Arial" panose="020B0604020202020204" pitchFamily="34" charset="0"/>
                </a:rPr>
                <a:t/>
              </a:r>
              <a:br>
                <a:rPr lang="en-US" altLang="zh-CN" sz="1200" dirty="0" smtClean="0">
                  <a:cs typeface="Arial" panose="020B0604020202020204" pitchFamily="34" charset="0"/>
                </a:rPr>
              </a:br>
              <a:r>
                <a:rPr lang="en-US" altLang="zh-CN" sz="1200" dirty="0" smtClean="0"/>
                <a:t>Technology Center of Software Engineering</a:t>
              </a:r>
              <a:br>
                <a:rPr lang="en-US" altLang="zh-CN" sz="1200" dirty="0" smtClean="0"/>
              </a:br>
              <a:r>
                <a:rPr lang="en-US" altLang="zh-CN" sz="1200" dirty="0" smtClean="0"/>
                <a:t>Institute of Software,  Chinese Academy of Sciences</a:t>
              </a:r>
              <a:endParaRPr lang="en-US" sz="1200" dirty="0"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51166" y="4619543"/>
              <a:ext cx="13070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2017.03.29</a:t>
              </a:r>
              <a:endParaRPr lang="en-US" altLang="zh-CN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18297" y="2196605"/>
            <a:ext cx="4493538" cy="1939269"/>
            <a:chOff x="2908803" y="1569635"/>
            <a:chExt cx="4493538" cy="1939269"/>
          </a:xfrm>
        </p:grpSpPr>
        <p:sp>
          <p:nvSpPr>
            <p:cNvPr id="14" name="Subtitle 2"/>
            <p:cNvSpPr txBox="1"/>
            <p:nvPr/>
          </p:nvSpPr>
          <p:spPr>
            <a:xfrm>
              <a:off x="3792488" y="2439059"/>
              <a:ext cx="2124744" cy="106984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08803" y="1569635"/>
              <a:ext cx="449353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敬请批评</a:t>
              </a:r>
              <a:r>
                <a:rPr lang="zh-CN" altLang="en-US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指正！</a:t>
              </a:r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72142" y="508172"/>
            <a:ext cx="7886700" cy="57537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</a:t>
            </a:r>
            <a:r>
              <a:rPr lang="zh-CN" altLang="en-US" dirty="0"/>
              <a:t>与</a:t>
            </a:r>
            <a:r>
              <a:rPr lang="zh-CN" altLang="en-US" dirty="0" smtClean="0"/>
              <a:t>意义 </a:t>
            </a:r>
            <a:r>
              <a:rPr lang="en-US" altLang="zh-CN" sz="1800" dirty="0" smtClean="0"/>
              <a:t>——  </a:t>
            </a:r>
            <a:r>
              <a:rPr lang="zh-CN" altLang="en-US" sz="1800" dirty="0" smtClean="0"/>
              <a:t>医疗人工智能（病人相似性度量的意义）</a:t>
            </a:r>
            <a:endParaRPr lang="zh-CN" altLang="en-US" sz="1800" dirty="0"/>
          </a:p>
        </p:txBody>
      </p:sp>
      <p:sp>
        <p:nvSpPr>
          <p:cNvPr id="31" name="矩形 30"/>
          <p:cNvSpPr/>
          <p:nvPr/>
        </p:nvSpPr>
        <p:spPr>
          <a:xfrm>
            <a:off x="572142" y="6570947"/>
            <a:ext cx="50176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altLang="zh-CN" sz="900" noProof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900" noProof="1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://www.sunlab.org/teaching/vip-predictive-health/vip-patient-similarity/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02283" y="5027383"/>
            <a:ext cx="7983753" cy="1292442"/>
            <a:chOff x="578837" y="5179782"/>
            <a:chExt cx="7983753" cy="1292442"/>
          </a:xfrm>
        </p:grpSpPr>
        <p:grpSp>
          <p:nvGrpSpPr>
            <p:cNvPr id="11" name="组合 10"/>
            <p:cNvGrpSpPr/>
            <p:nvPr/>
          </p:nvGrpSpPr>
          <p:grpSpPr>
            <a:xfrm>
              <a:off x="578837" y="5185161"/>
              <a:ext cx="1725750" cy="1259160"/>
              <a:chOff x="718959" y="1365447"/>
              <a:chExt cx="1783417" cy="143687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959" y="1365447"/>
                <a:ext cx="1783417" cy="105963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0" name="矩形 9"/>
              <p:cNvSpPr/>
              <p:nvPr/>
            </p:nvSpPr>
            <p:spPr>
              <a:xfrm>
                <a:off x="1131376" y="2451102"/>
                <a:ext cx="939101" cy="351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用药</a:t>
                </a: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推荐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836840" y="5179782"/>
              <a:ext cx="1725750" cy="1264539"/>
              <a:chOff x="3163750" y="1337268"/>
              <a:chExt cx="1928155" cy="143891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3750" y="1337268"/>
                <a:ext cx="1928155" cy="1088696"/>
              </a:xfrm>
              <a:prstGeom prst="rect">
                <a:avLst/>
              </a:prstGeom>
            </p:spPr>
          </p:pic>
          <p:sp>
            <p:nvSpPr>
              <p:cNvPr id="32" name="矩形 31"/>
              <p:cNvSpPr/>
              <p:nvPr/>
            </p:nvSpPr>
            <p:spPr>
              <a:xfrm>
                <a:off x="3623478" y="2425963"/>
                <a:ext cx="1008697" cy="35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病案检索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708727" y="5185161"/>
              <a:ext cx="1674947" cy="1267795"/>
              <a:chOff x="5475153" y="1334903"/>
              <a:chExt cx="1674947" cy="126779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5153" y="1334903"/>
                <a:ext cx="1674947" cy="960891"/>
              </a:xfrm>
              <a:prstGeom prst="rect">
                <a:avLst/>
              </a:prstGeom>
            </p:spPr>
          </p:pic>
          <p:sp>
            <p:nvSpPr>
              <p:cNvPr id="33" name="矩形 32"/>
              <p:cNvSpPr/>
              <p:nvPr/>
            </p:nvSpPr>
            <p:spPr>
              <a:xfrm>
                <a:off x="5846994" y="2294921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疾病风险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795585" y="5207849"/>
              <a:ext cx="1616667" cy="1264375"/>
              <a:chOff x="7387633" y="1329481"/>
              <a:chExt cx="1616667" cy="1264375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7633" y="1329481"/>
                <a:ext cx="1616667" cy="9305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34" name="矩形 33"/>
              <p:cNvSpPr/>
              <p:nvPr/>
            </p:nvSpPr>
            <p:spPr>
              <a:xfrm>
                <a:off x="7744560" y="2286079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病人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聚类</a:t>
                </a: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6434083" y="1598156"/>
            <a:ext cx="1472098" cy="586407"/>
            <a:chOff x="6349646" y="5258897"/>
            <a:chExt cx="1620957" cy="652404"/>
          </a:xfrm>
        </p:grpSpPr>
        <p:sp>
          <p:nvSpPr>
            <p:cNvPr id="101" name="矩形 100"/>
            <p:cNvSpPr/>
            <p:nvPr/>
          </p:nvSpPr>
          <p:spPr>
            <a:xfrm>
              <a:off x="6373712" y="5258897"/>
              <a:ext cx="1572824" cy="652404"/>
            </a:xfrm>
            <a:prstGeom prst="rect">
              <a:avLst/>
            </a:prstGeom>
            <a:ln w="19050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6349646" y="5283272"/>
              <a:ext cx="16209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以</a:t>
              </a:r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病人为中心</a:t>
              </a:r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相似性度量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01232" y="1391477"/>
            <a:ext cx="2442378" cy="921887"/>
            <a:chOff x="3655927" y="5130105"/>
            <a:chExt cx="2442378" cy="921887"/>
          </a:xfrm>
        </p:grpSpPr>
        <p:grpSp>
          <p:nvGrpSpPr>
            <p:cNvPr id="110" name="组合 109"/>
            <p:cNvGrpSpPr/>
            <p:nvPr/>
          </p:nvGrpSpPr>
          <p:grpSpPr>
            <a:xfrm>
              <a:off x="4482140" y="5542966"/>
              <a:ext cx="1616165" cy="441873"/>
              <a:chOff x="4482140" y="5870985"/>
              <a:chExt cx="1616165" cy="441873"/>
            </a:xfrm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4482140" y="5929603"/>
                <a:ext cx="1427110" cy="38325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oval"/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4" name="矩形 113"/>
              <p:cNvSpPr/>
              <p:nvPr/>
            </p:nvSpPr>
            <p:spPr>
              <a:xfrm>
                <a:off x="5056905" y="5870985"/>
                <a:ext cx="10414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重要意义</a:t>
                </a:r>
                <a:endPara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1" name="云形 110"/>
            <p:cNvSpPr/>
            <p:nvPr/>
          </p:nvSpPr>
          <p:spPr>
            <a:xfrm>
              <a:off x="3655927" y="5130105"/>
              <a:ext cx="1327597" cy="921887"/>
            </a:xfrm>
            <a:prstGeom prst="cloud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3857458" y="5338416"/>
              <a:ext cx="8002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</a:t>
              </a:r>
              <a:endPara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5497653" y="2572018"/>
            <a:ext cx="3456931" cy="80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病人相似性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所有医疗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属性（包括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潜在的混杂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因素）整合起来，评估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患者相似性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的能力                 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研究院</a:t>
            </a:r>
          </a:p>
        </p:txBody>
      </p:sp>
      <p:grpSp>
        <p:nvGrpSpPr>
          <p:cNvPr id="165" name="组合 164"/>
          <p:cNvGrpSpPr/>
          <p:nvPr/>
        </p:nvGrpSpPr>
        <p:grpSpPr>
          <a:xfrm>
            <a:off x="2589841" y="1347082"/>
            <a:ext cx="2550713" cy="2255011"/>
            <a:chOff x="2589841" y="1347082"/>
            <a:chExt cx="2550713" cy="2255011"/>
          </a:xfrm>
        </p:grpSpPr>
        <p:grpSp>
          <p:nvGrpSpPr>
            <p:cNvPr id="121" name="组合 120"/>
            <p:cNvGrpSpPr/>
            <p:nvPr/>
          </p:nvGrpSpPr>
          <p:grpSpPr>
            <a:xfrm>
              <a:off x="2589841" y="1347082"/>
              <a:ext cx="2550713" cy="2255011"/>
              <a:chOff x="5908129" y="1710459"/>
              <a:chExt cx="2550713" cy="2255011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5908129" y="1710459"/>
                <a:ext cx="2550713" cy="2255011"/>
                <a:chOff x="5517105" y="1710459"/>
                <a:chExt cx="2550713" cy="2255011"/>
              </a:xfrm>
            </p:grpSpPr>
            <p:grpSp>
              <p:nvGrpSpPr>
                <p:cNvPr id="127" name="组合 126"/>
                <p:cNvGrpSpPr/>
                <p:nvPr/>
              </p:nvGrpSpPr>
              <p:grpSpPr>
                <a:xfrm>
                  <a:off x="6470254" y="1710459"/>
                  <a:ext cx="597696" cy="599745"/>
                  <a:chOff x="3985311" y="1379961"/>
                  <a:chExt cx="597696" cy="599745"/>
                </a:xfrm>
              </p:grpSpPr>
              <p:sp>
                <p:nvSpPr>
                  <p:cNvPr id="140" name="椭圆 139"/>
                  <p:cNvSpPr/>
                  <p:nvPr/>
                </p:nvSpPr>
                <p:spPr>
                  <a:xfrm>
                    <a:off x="3985311" y="1379961"/>
                    <a:ext cx="597696" cy="599745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sp>
                <p:nvSpPr>
                  <p:cNvPr id="141" name="矩形 140"/>
                  <p:cNvSpPr/>
                  <p:nvPr/>
                </p:nvSpPr>
                <p:spPr>
                  <a:xfrm>
                    <a:off x="4012289" y="1529440"/>
                    <a:ext cx="54373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疾病</a:t>
                    </a:r>
                  </a:p>
                </p:txBody>
              </p:sp>
            </p:grpSp>
            <p:grpSp>
              <p:nvGrpSpPr>
                <p:cNvPr id="128" name="组合 127"/>
                <p:cNvGrpSpPr/>
                <p:nvPr/>
              </p:nvGrpSpPr>
              <p:grpSpPr>
                <a:xfrm>
                  <a:off x="5517105" y="3365725"/>
                  <a:ext cx="597696" cy="599745"/>
                  <a:chOff x="3985311" y="1379961"/>
                  <a:chExt cx="597696" cy="599745"/>
                </a:xfrm>
              </p:grpSpPr>
              <p:sp>
                <p:nvSpPr>
                  <p:cNvPr id="138" name="椭圆 137"/>
                  <p:cNvSpPr/>
                  <p:nvPr/>
                </p:nvSpPr>
                <p:spPr>
                  <a:xfrm>
                    <a:off x="3985311" y="1379961"/>
                    <a:ext cx="597696" cy="599745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sp>
                <p:nvSpPr>
                  <p:cNvPr id="139" name="矩形 138"/>
                  <p:cNvSpPr/>
                  <p:nvPr/>
                </p:nvSpPr>
                <p:spPr>
                  <a:xfrm>
                    <a:off x="4012289" y="1529440"/>
                    <a:ext cx="54373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none">
                    <a:spAutoFit/>
                  </a:bodyPr>
                  <a:lstStyle/>
                  <a:p>
                    <a:r>
                      <a: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药物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29" name="组合 128"/>
                <p:cNvGrpSpPr/>
                <p:nvPr/>
              </p:nvGrpSpPr>
              <p:grpSpPr>
                <a:xfrm>
                  <a:off x="7470122" y="3365724"/>
                  <a:ext cx="597696" cy="599745"/>
                  <a:chOff x="3985311" y="1379961"/>
                  <a:chExt cx="597696" cy="599745"/>
                </a:xfrm>
              </p:grpSpPr>
              <p:sp>
                <p:nvSpPr>
                  <p:cNvPr id="136" name="椭圆 135"/>
                  <p:cNvSpPr/>
                  <p:nvPr/>
                </p:nvSpPr>
                <p:spPr>
                  <a:xfrm>
                    <a:off x="3985311" y="1379961"/>
                    <a:ext cx="597696" cy="599745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sp>
                <p:nvSpPr>
                  <p:cNvPr id="137" name="矩形 136"/>
                  <p:cNvSpPr/>
                  <p:nvPr/>
                </p:nvSpPr>
                <p:spPr>
                  <a:xfrm>
                    <a:off x="4012289" y="1529440"/>
                    <a:ext cx="54373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化验</a:t>
                    </a:r>
                  </a:p>
                </p:txBody>
              </p:sp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6526165" y="2700902"/>
                  <a:ext cx="510358" cy="847283"/>
                  <a:chOff x="4084140" y="2370404"/>
                  <a:chExt cx="510358" cy="847283"/>
                </a:xfrm>
              </p:grpSpPr>
              <p:pic>
                <p:nvPicPr>
                  <p:cNvPr id="134" name="图片 133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84140" y="2370404"/>
                    <a:ext cx="510358" cy="741927"/>
                  </a:xfrm>
                  <a:prstGeom prst="rect">
                    <a:avLst/>
                  </a:prstGeom>
                </p:spPr>
              </p:pic>
              <p:sp>
                <p:nvSpPr>
                  <p:cNvPr id="135" name="矩形 134"/>
                  <p:cNvSpPr/>
                  <p:nvPr/>
                </p:nvSpPr>
                <p:spPr>
                  <a:xfrm>
                    <a:off x="4092517" y="2956077"/>
                    <a:ext cx="466794" cy="2616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11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病人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31" name="直接箭头连接符 130"/>
                <p:cNvCxnSpPr>
                  <a:stCxn id="138" idx="0"/>
                  <a:endCxn id="140" idx="3"/>
                </p:cNvCxnSpPr>
                <p:nvPr/>
              </p:nvCxnSpPr>
              <p:spPr>
                <a:xfrm flipV="1">
                  <a:off x="5815953" y="2222373"/>
                  <a:ext cx="741832" cy="114335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箭头连接符 131"/>
                <p:cNvCxnSpPr>
                  <a:stCxn id="136" idx="2"/>
                  <a:endCxn id="138" idx="6"/>
                </p:cNvCxnSpPr>
                <p:nvPr/>
              </p:nvCxnSpPr>
              <p:spPr>
                <a:xfrm flipH="1">
                  <a:off x="6114801" y="3665597"/>
                  <a:ext cx="1355321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箭头连接符 132"/>
                <p:cNvCxnSpPr>
                  <a:stCxn id="136" idx="0"/>
                  <a:endCxn id="140" idx="5"/>
                </p:cNvCxnSpPr>
                <p:nvPr/>
              </p:nvCxnSpPr>
              <p:spPr>
                <a:xfrm flipH="1" flipV="1">
                  <a:off x="6980419" y="2222373"/>
                  <a:ext cx="788551" cy="11433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4" name="直接箭头连接符 123"/>
              <p:cNvCxnSpPr>
                <a:stCxn id="140" idx="4"/>
              </p:cNvCxnSpPr>
              <p:nvPr/>
            </p:nvCxnSpPr>
            <p:spPr>
              <a:xfrm flipH="1">
                <a:off x="7160125" y="2310204"/>
                <a:ext cx="1" cy="40573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138" idx="7"/>
              </p:cNvCxnSpPr>
              <p:nvPr/>
            </p:nvCxnSpPr>
            <p:spPr>
              <a:xfrm flipV="1">
                <a:off x="6418294" y="3155900"/>
                <a:ext cx="442984" cy="29765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136" idx="1"/>
              </p:cNvCxnSpPr>
              <p:nvPr/>
            </p:nvCxnSpPr>
            <p:spPr>
              <a:xfrm flipH="1" flipV="1">
                <a:off x="7422268" y="3155900"/>
                <a:ext cx="526409" cy="297655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曲线连接符 34"/>
            <p:cNvCxnSpPr>
              <a:stCxn id="138" idx="3"/>
              <a:endCxn id="138" idx="2"/>
            </p:cNvCxnSpPr>
            <p:nvPr/>
          </p:nvCxnSpPr>
          <p:spPr>
            <a:xfrm rot="5400000" flipH="1">
              <a:off x="2527586" y="3364477"/>
              <a:ext cx="212041" cy="87531"/>
            </a:xfrm>
            <a:prstGeom prst="curvedConnector4">
              <a:avLst>
                <a:gd name="adj1" fmla="val -71830"/>
                <a:gd name="adj2" fmla="val 361165"/>
              </a:avLst>
            </a:prstGeom>
            <a:ln w="190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曲线连接符 47"/>
            <p:cNvCxnSpPr>
              <a:stCxn id="136" idx="5"/>
              <a:endCxn id="136" idx="6"/>
            </p:cNvCxnSpPr>
            <p:nvPr/>
          </p:nvCxnSpPr>
          <p:spPr>
            <a:xfrm rot="5400000" flipH="1" flipV="1">
              <a:off x="4990767" y="3364475"/>
              <a:ext cx="212041" cy="87531"/>
            </a:xfrm>
            <a:prstGeom prst="curvedConnector4">
              <a:avLst>
                <a:gd name="adj1" fmla="val -82887"/>
                <a:gd name="adj2" fmla="val 361165"/>
              </a:avLst>
            </a:prstGeom>
            <a:ln w="190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曲线连接符 156"/>
            <p:cNvCxnSpPr>
              <a:stCxn id="140" idx="2"/>
              <a:endCxn id="140" idx="1"/>
            </p:cNvCxnSpPr>
            <p:nvPr/>
          </p:nvCxnSpPr>
          <p:spPr>
            <a:xfrm rot="10800000" flipH="1">
              <a:off x="3542989" y="1434913"/>
              <a:ext cx="87531" cy="212042"/>
            </a:xfrm>
            <a:prstGeom prst="curvedConnector4">
              <a:avLst>
                <a:gd name="adj1" fmla="val -261165"/>
                <a:gd name="adj2" fmla="val 155243"/>
              </a:avLst>
            </a:prstGeom>
            <a:ln w="190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602284" y="4123862"/>
            <a:ext cx="7983752" cy="617360"/>
            <a:chOff x="602284" y="4123862"/>
            <a:chExt cx="7983752" cy="617360"/>
          </a:xfrm>
        </p:grpSpPr>
        <p:sp>
          <p:nvSpPr>
            <p:cNvPr id="192" name="椭圆 191"/>
            <p:cNvSpPr/>
            <p:nvPr/>
          </p:nvSpPr>
          <p:spPr>
            <a:xfrm>
              <a:off x="8150502" y="4284232"/>
              <a:ext cx="326081" cy="324029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2284" y="4133522"/>
              <a:ext cx="1725750" cy="603608"/>
              <a:chOff x="602284" y="4133522"/>
              <a:chExt cx="1725750" cy="603608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602284" y="4133522"/>
                <a:ext cx="1725750" cy="603608"/>
              </a:xfrm>
              <a:prstGeom prst="rect">
                <a:avLst/>
              </a:prstGeom>
              <a:noFill/>
              <a:ln w="19050">
                <a:solidFill>
                  <a:srgbClr val="0F93D5"/>
                </a:solidFill>
                <a:prstDash val="lg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894205" y="4280141"/>
                <a:ext cx="1098154" cy="329995"/>
                <a:chOff x="894205" y="4280141"/>
                <a:chExt cx="1098154" cy="329995"/>
              </a:xfrm>
            </p:grpSpPr>
            <p:grpSp>
              <p:nvGrpSpPr>
                <p:cNvPr id="4" name="组合 3"/>
                <p:cNvGrpSpPr/>
                <p:nvPr/>
              </p:nvGrpSpPr>
              <p:grpSpPr>
                <a:xfrm>
                  <a:off x="894205" y="4286107"/>
                  <a:ext cx="326082" cy="324029"/>
                  <a:chOff x="1001363" y="4199845"/>
                  <a:chExt cx="597697" cy="599745"/>
                </a:xfrm>
                <a:solidFill>
                  <a:srgbClr val="0070C0">
                    <a:alpha val="50000"/>
                  </a:srgbClr>
                </a:solidFill>
              </p:grpSpPr>
              <p:sp>
                <p:nvSpPr>
                  <p:cNvPr id="72" name="椭圆 71"/>
                  <p:cNvSpPr/>
                  <p:nvPr/>
                </p:nvSpPr>
                <p:spPr>
                  <a:xfrm>
                    <a:off x="1001364" y="4199845"/>
                    <a:ext cx="597696" cy="59974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73" name="曲线连接符 72"/>
                  <p:cNvCxnSpPr>
                    <a:stCxn id="72" idx="2"/>
                    <a:endCxn id="72" idx="1"/>
                  </p:cNvCxnSpPr>
                  <p:nvPr/>
                </p:nvCxnSpPr>
                <p:spPr>
                  <a:xfrm rot="10800000" flipH="1">
                    <a:off x="1001363" y="4287676"/>
                    <a:ext cx="87531" cy="212042"/>
                  </a:xfrm>
                  <a:prstGeom prst="curvedConnector4">
                    <a:avLst>
                      <a:gd name="adj1" fmla="val -261165"/>
                      <a:gd name="adj2" fmla="val 155243"/>
                    </a:avLst>
                  </a:prstGeom>
                  <a:grpFill/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1665788" y="4280141"/>
                  <a:ext cx="326081" cy="324029"/>
                  <a:chOff x="1001364" y="4199845"/>
                  <a:chExt cx="597696" cy="599745"/>
                </a:xfrm>
              </p:grpSpPr>
              <p:sp>
                <p:nvSpPr>
                  <p:cNvPr id="76" name="椭圆 75"/>
                  <p:cNvSpPr/>
                  <p:nvPr/>
                </p:nvSpPr>
                <p:spPr>
                  <a:xfrm>
                    <a:off x="1001364" y="4199845"/>
                    <a:ext cx="597696" cy="59974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77" name="曲线连接符 76"/>
                  <p:cNvCxnSpPr>
                    <a:stCxn id="76" idx="6"/>
                    <a:endCxn id="76" idx="7"/>
                  </p:cNvCxnSpPr>
                  <p:nvPr/>
                </p:nvCxnSpPr>
                <p:spPr>
                  <a:xfrm flipH="1" flipV="1">
                    <a:off x="1511530" y="4287676"/>
                    <a:ext cx="87530" cy="212043"/>
                  </a:xfrm>
                  <a:prstGeom prst="curvedConnector4">
                    <a:avLst>
                      <a:gd name="adj1" fmla="val -403127"/>
                      <a:gd name="adj2" fmla="val 172928"/>
                    </a:avLst>
                  </a:prstGeom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矩形 82"/>
                <p:cNvSpPr/>
                <p:nvPr/>
              </p:nvSpPr>
              <p:spPr>
                <a:xfrm>
                  <a:off x="899774" y="4318273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药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666629" y="4314229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5" name="直接箭头连接符 84"/>
                <p:cNvCxnSpPr>
                  <a:stCxn id="72" idx="6"/>
                  <a:endCxn id="76" idx="2"/>
                </p:cNvCxnSpPr>
                <p:nvPr/>
              </p:nvCxnSpPr>
              <p:spPr>
                <a:xfrm flipV="1">
                  <a:off x="1220287" y="4442156"/>
                  <a:ext cx="445501" cy="5966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组合 101"/>
            <p:cNvGrpSpPr/>
            <p:nvPr/>
          </p:nvGrpSpPr>
          <p:grpSpPr>
            <a:xfrm>
              <a:off x="2729292" y="4129280"/>
              <a:ext cx="1597019" cy="603608"/>
              <a:chOff x="639032" y="4133522"/>
              <a:chExt cx="1597019" cy="603608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639032" y="4133522"/>
                <a:ext cx="1597019" cy="603608"/>
              </a:xfrm>
              <a:prstGeom prst="rect">
                <a:avLst/>
              </a:prstGeom>
              <a:noFill/>
              <a:ln w="19050">
                <a:solidFill>
                  <a:srgbClr val="0F93D5"/>
                </a:solidFill>
                <a:prstDash val="lg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894205" y="4280141"/>
                <a:ext cx="1098154" cy="329995"/>
                <a:chOff x="894205" y="4280141"/>
                <a:chExt cx="1098154" cy="329995"/>
              </a:xfrm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894205" y="4286107"/>
                  <a:ext cx="326082" cy="324029"/>
                  <a:chOff x="1001363" y="4199845"/>
                  <a:chExt cx="597697" cy="599745"/>
                </a:xfrm>
                <a:solidFill>
                  <a:srgbClr val="0070C0">
                    <a:alpha val="50000"/>
                  </a:srgbClr>
                </a:solidFill>
              </p:grpSpPr>
              <p:sp>
                <p:nvSpPr>
                  <p:cNvPr id="119" name="椭圆 118"/>
                  <p:cNvSpPr/>
                  <p:nvPr/>
                </p:nvSpPr>
                <p:spPr>
                  <a:xfrm>
                    <a:off x="1001364" y="4199845"/>
                    <a:ext cx="597696" cy="599745"/>
                  </a:xfrm>
                  <a:prstGeom prst="ellipse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120" name="曲线连接符 119"/>
                  <p:cNvCxnSpPr>
                    <a:stCxn id="119" idx="2"/>
                    <a:endCxn id="119" idx="1"/>
                  </p:cNvCxnSpPr>
                  <p:nvPr/>
                </p:nvCxnSpPr>
                <p:spPr>
                  <a:xfrm rot="10800000" flipH="1">
                    <a:off x="1001363" y="4287676"/>
                    <a:ext cx="87531" cy="212042"/>
                  </a:xfrm>
                  <a:prstGeom prst="curvedConnector4">
                    <a:avLst>
                      <a:gd name="adj1" fmla="val -261165"/>
                      <a:gd name="adj2" fmla="val 155243"/>
                    </a:avLst>
                  </a:prstGeom>
                  <a:grpFill/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组合 105"/>
                <p:cNvGrpSpPr/>
                <p:nvPr/>
              </p:nvGrpSpPr>
              <p:grpSpPr>
                <a:xfrm>
                  <a:off x="1665788" y="4280141"/>
                  <a:ext cx="326081" cy="324029"/>
                  <a:chOff x="1001364" y="4199845"/>
                  <a:chExt cx="597696" cy="599745"/>
                </a:xfrm>
              </p:grpSpPr>
              <p:sp>
                <p:nvSpPr>
                  <p:cNvPr id="117" name="椭圆 116"/>
                  <p:cNvSpPr/>
                  <p:nvPr/>
                </p:nvSpPr>
                <p:spPr>
                  <a:xfrm>
                    <a:off x="1001364" y="4199845"/>
                    <a:ext cx="597696" cy="59974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118" name="曲线连接符 117"/>
                  <p:cNvCxnSpPr>
                    <a:stCxn id="117" idx="6"/>
                    <a:endCxn id="117" idx="7"/>
                  </p:cNvCxnSpPr>
                  <p:nvPr/>
                </p:nvCxnSpPr>
                <p:spPr>
                  <a:xfrm flipH="1" flipV="1">
                    <a:off x="1511530" y="4287676"/>
                    <a:ext cx="87530" cy="212043"/>
                  </a:xfrm>
                  <a:prstGeom prst="curvedConnector4">
                    <a:avLst>
                      <a:gd name="adj1" fmla="val -403127"/>
                      <a:gd name="adj2" fmla="val 172928"/>
                    </a:avLst>
                  </a:prstGeom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矩形 106"/>
                <p:cNvSpPr/>
                <p:nvPr/>
              </p:nvSpPr>
              <p:spPr>
                <a:xfrm>
                  <a:off x="899774" y="4318273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病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1666629" y="4314229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16" name="直接箭头连接符 115"/>
                <p:cNvCxnSpPr>
                  <a:stCxn id="119" idx="6"/>
                  <a:endCxn id="117" idx="2"/>
                </p:cNvCxnSpPr>
                <p:nvPr/>
              </p:nvCxnSpPr>
              <p:spPr>
                <a:xfrm flipV="1">
                  <a:off x="1220287" y="4442156"/>
                  <a:ext cx="445501" cy="5966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2" name="组合 141"/>
            <p:cNvGrpSpPr/>
            <p:nvPr/>
          </p:nvGrpSpPr>
          <p:grpSpPr>
            <a:xfrm>
              <a:off x="4819031" y="4123862"/>
              <a:ext cx="1597019" cy="603608"/>
              <a:chOff x="639032" y="4133522"/>
              <a:chExt cx="1597019" cy="603608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639032" y="4133522"/>
                <a:ext cx="1597019" cy="603608"/>
              </a:xfrm>
              <a:prstGeom prst="rect">
                <a:avLst/>
              </a:prstGeom>
              <a:noFill/>
              <a:ln w="19050">
                <a:solidFill>
                  <a:srgbClr val="0F93D5"/>
                </a:solidFill>
                <a:prstDash val="lg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1225504" y="4280141"/>
                <a:ext cx="766855" cy="324029"/>
                <a:chOff x="1225504" y="4280141"/>
                <a:chExt cx="766855" cy="324029"/>
              </a:xfrm>
            </p:grpSpPr>
            <p:sp>
              <p:nvSpPr>
                <p:cNvPr id="150" name="椭圆 149"/>
                <p:cNvSpPr/>
                <p:nvPr/>
              </p:nvSpPr>
              <p:spPr>
                <a:xfrm>
                  <a:off x="1665788" y="4280141"/>
                  <a:ext cx="326081" cy="324029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1666629" y="4314229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</a:t>
                  </a:r>
                </a:p>
              </p:txBody>
            </p:sp>
            <p:cxnSp>
              <p:nvCxnSpPr>
                <p:cNvPr id="149" name="直接箭头连接符 148"/>
                <p:cNvCxnSpPr>
                  <a:endCxn id="150" idx="2"/>
                </p:cNvCxnSpPr>
                <p:nvPr/>
              </p:nvCxnSpPr>
              <p:spPr>
                <a:xfrm flipV="1">
                  <a:off x="1225504" y="4442156"/>
                  <a:ext cx="440284" cy="6922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椭圆 157"/>
            <p:cNvSpPr/>
            <p:nvPr/>
          </p:nvSpPr>
          <p:spPr>
            <a:xfrm>
              <a:off x="5079741" y="4268873"/>
              <a:ext cx="326081" cy="32402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080582" y="4302961"/>
              <a:ext cx="3257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6884146" y="4137614"/>
              <a:ext cx="1701890" cy="603608"/>
              <a:chOff x="639032" y="4133522"/>
              <a:chExt cx="1597019" cy="603608"/>
            </a:xfrm>
          </p:grpSpPr>
          <p:sp>
            <p:nvSpPr>
              <p:cNvPr id="164" name="矩形 163"/>
              <p:cNvSpPr/>
              <p:nvPr/>
            </p:nvSpPr>
            <p:spPr>
              <a:xfrm>
                <a:off x="639032" y="4133522"/>
                <a:ext cx="1597019" cy="603608"/>
              </a:xfrm>
              <a:prstGeom prst="rect">
                <a:avLst/>
              </a:prstGeom>
              <a:noFill/>
              <a:ln w="19050">
                <a:solidFill>
                  <a:srgbClr val="0F93D5"/>
                </a:solidFill>
                <a:prstDash val="lg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6" name="组合 165"/>
              <p:cNvGrpSpPr/>
              <p:nvPr/>
            </p:nvGrpSpPr>
            <p:grpSpPr>
              <a:xfrm>
                <a:off x="758713" y="4280141"/>
                <a:ext cx="872349" cy="329995"/>
                <a:chOff x="758713" y="4280141"/>
                <a:chExt cx="872349" cy="329995"/>
              </a:xfrm>
            </p:grpSpPr>
            <p:grpSp>
              <p:nvGrpSpPr>
                <p:cNvPr id="167" name="组合 166"/>
                <p:cNvGrpSpPr/>
                <p:nvPr/>
              </p:nvGrpSpPr>
              <p:grpSpPr>
                <a:xfrm>
                  <a:off x="758713" y="4286107"/>
                  <a:ext cx="326082" cy="324029"/>
                  <a:chOff x="753011" y="4199845"/>
                  <a:chExt cx="597697" cy="599745"/>
                </a:xfrm>
                <a:solidFill>
                  <a:srgbClr val="0070C0">
                    <a:alpha val="50000"/>
                  </a:srgbClr>
                </a:solidFill>
              </p:grpSpPr>
              <p:sp>
                <p:nvSpPr>
                  <p:cNvPr id="174" name="椭圆 173"/>
                  <p:cNvSpPr/>
                  <p:nvPr/>
                </p:nvSpPr>
                <p:spPr>
                  <a:xfrm>
                    <a:off x="753013" y="4199845"/>
                    <a:ext cx="597695" cy="599745"/>
                  </a:xfrm>
                  <a:prstGeom prst="ellipse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175" name="曲线连接符 174"/>
                  <p:cNvCxnSpPr>
                    <a:stCxn id="174" idx="2"/>
                    <a:endCxn id="174" idx="1"/>
                  </p:cNvCxnSpPr>
                  <p:nvPr/>
                </p:nvCxnSpPr>
                <p:spPr>
                  <a:xfrm rot="10800000" flipH="1">
                    <a:off x="753011" y="4287676"/>
                    <a:ext cx="87530" cy="212043"/>
                  </a:xfrm>
                  <a:prstGeom prst="curvedConnector4">
                    <a:avLst>
                      <a:gd name="adj1" fmla="val -141856"/>
                      <a:gd name="adj2" fmla="val 214937"/>
                    </a:avLst>
                  </a:prstGeom>
                  <a:grpFill/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组合 167"/>
                <p:cNvGrpSpPr/>
                <p:nvPr/>
              </p:nvGrpSpPr>
              <p:grpSpPr>
                <a:xfrm>
                  <a:off x="1293210" y="4280141"/>
                  <a:ext cx="326081" cy="324029"/>
                  <a:chOff x="318438" y="4199845"/>
                  <a:chExt cx="597696" cy="599745"/>
                </a:xfrm>
              </p:grpSpPr>
              <p:sp>
                <p:nvSpPr>
                  <p:cNvPr id="172" name="椭圆 171"/>
                  <p:cNvSpPr/>
                  <p:nvPr/>
                </p:nvSpPr>
                <p:spPr>
                  <a:xfrm>
                    <a:off x="318438" y="4199845"/>
                    <a:ext cx="597696" cy="59974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/>
                  </a:p>
                </p:txBody>
              </p:sp>
              <p:cxnSp>
                <p:nvCxnSpPr>
                  <p:cNvPr id="173" name="曲线连接符 172"/>
                  <p:cNvCxnSpPr>
                    <a:stCxn id="172" idx="7"/>
                    <a:endCxn id="172" idx="1"/>
                  </p:cNvCxnSpPr>
                  <p:nvPr/>
                </p:nvCxnSpPr>
                <p:spPr>
                  <a:xfrm rot="16200000" flipV="1">
                    <a:off x="616455" y="4076358"/>
                    <a:ext cx="23506" cy="422636"/>
                  </a:xfrm>
                  <a:prstGeom prst="curvedConnector3">
                    <a:avLst>
                      <a:gd name="adj1" fmla="val 1036803"/>
                    </a:avLst>
                  </a:prstGeom>
                  <a:ln w="19050">
                    <a:solidFill>
                      <a:srgbClr val="00B0F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矩形 168"/>
                <p:cNvSpPr/>
                <p:nvPr/>
              </p:nvSpPr>
              <p:spPr>
                <a:xfrm>
                  <a:off x="775579" y="4318273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病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305332" y="4314229"/>
                  <a:ext cx="32573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</a:t>
                  </a:r>
                  <a:endPara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71" name="直接箭头连接符 170"/>
                <p:cNvCxnSpPr>
                  <a:stCxn id="174" idx="6"/>
                  <a:endCxn id="172" idx="2"/>
                </p:cNvCxnSpPr>
                <p:nvPr/>
              </p:nvCxnSpPr>
              <p:spPr>
                <a:xfrm flipV="1">
                  <a:off x="1084795" y="4442156"/>
                  <a:ext cx="208414" cy="5966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曲线连接符 176"/>
            <p:cNvCxnSpPr>
              <a:stCxn id="192" idx="6"/>
              <a:endCxn id="192" idx="0"/>
            </p:cNvCxnSpPr>
            <p:nvPr/>
          </p:nvCxnSpPr>
          <p:spPr>
            <a:xfrm flipH="1" flipV="1">
              <a:off x="8313543" y="4284232"/>
              <a:ext cx="163040" cy="162015"/>
            </a:xfrm>
            <a:prstGeom prst="curvedConnector4">
              <a:avLst>
                <a:gd name="adj1" fmla="val -22139"/>
                <a:gd name="adj2" fmla="val 151983"/>
              </a:avLst>
            </a:prstGeom>
            <a:ln w="19050">
              <a:solidFill>
                <a:srgbClr val="00B0F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8156440" y="4305972"/>
              <a:ext cx="3257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药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3" name="直接箭头连接符 192"/>
            <p:cNvCxnSpPr/>
            <p:nvPr/>
          </p:nvCxnSpPr>
          <p:spPr>
            <a:xfrm flipV="1">
              <a:off x="7934340" y="4453170"/>
              <a:ext cx="222100" cy="596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</a:t>
            </a:r>
            <a:r>
              <a:rPr lang="zh-CN" altLang="en-US" dirty="0"/>
              <a:t>与意义</a:t>
            </a:r>
            <a:r>
              <a:rPr lang="en-US" altLang="zh-CN" sz="1800" dirty="0" smtClean="0"/>
              <a:t>—— </a:t>
            </a:r>
            <a:r>
              <a:rPr lang="zh-CN" altLang="en-US" sz="1800" dirty="0" smtClean="0"/>
              <a:t>病人相似性度量</a:t>
            </a:r>
            <a:r>
              <a:rPr lang="zh-CN" altLang="en-US" sz="1800" dirty="0"/>
              <a:t>方案的研究现状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7395631" y="2418526"/>
            <a:ext cx="755253" cy="1564083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69858" y="3527063"/>
            <a:ext cx="1711403" cy="11310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WangFei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人提出了一种全监督病人相似度方案。该方案将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专家的输入作为监督信息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，将病人相似度问题形式化为一个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全监督度量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67531" y="3830993"/>
            <a:ext cx="8867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Type here</a:t>
            </a:r>
          </a:p>
        </p:txBody>
      </p:sp>
      <p:sp>
        <p:nvSpPr>
          <p:cNvPr id="45" name="矩形 44"/>
          <p:cNvSpPr/>
          <p:nvPr/>
        </p:nvSpPr>
        <p:spPr>
          <a:xfrm>
            <a:off x="2638560" y="3109641"/>
            <a:ext cx="17484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Assaf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Gottlieb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等人在不同维度上构造了一个包含有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种相似度度量的病人相似度方法，所有这些度量都被规范到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[0,1]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区间内。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融合这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种度量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来得到全局相似度</a:t>
            </a:r>
          </a:p>
        </p:txBody>
      </p:sp>
      <p:sp>
        <p:nvSpPr>
          <p:cNvPr id="46" name="矩形 45"/>
          <p:cNvSpPr/>
          <p:nvPr/>
        </p:nvSpPr>
        <p:spPr>
          <a:xfrm>
            <a:off x="4781953" y="3049039"/>
            <a:ext cx="182012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Tanveer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Syeda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-Mahmood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提出一种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多维度时间敏感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的融合相似度计算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方案，采用时间窗的方式对病例进行一个</a:t>
            </a:r>
            <a:r>
              <a:rPr lang="zh-CN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时间序列上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的相似度计算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0107" y="2168884"/>
            <a:ext cx="1722561" cy="1177902"/>
            <a:chOff x="1001104" y="2143460"/>
            <a:chExt cx="1722561" cy="1177902"/>
          </a:xfrm>
        </p:grpSpPr>
        <p:sp>
          <p:nvSpPr>
            <p:cNvPr id="32" name="Freeform 5745"/>
            <p:cNvSpPr>
              <a:spLocks noEditPoints="1"/>
            </p:cNvSpPr>
            <p:nvPr/>
          </p:nvSpPr>
          <p:spPr bwMode="auto">
            <a:xfrm>
              <a:off x="1647020" y="2634900"/>
              <a:ext cx="645447" cy="686462"/>
            </a:xfrm>
            <a:custGeom>
              <a:avLst/>
              <a:gdLst>
                <a:gd name="T0" fmla="*/ 51 w 62"/>
                <a:gd name="T1" fmla="*/ 27 h 79"/>
                <a:gd name="T2" fmla="*/ 51 w 62"/>
                <a:gd name="T3" fmla="*/ 27 h 79"/>
                <a:gd name="T4" fmla="*/ 52 w 62"/>
                <a:gd name="T5" fmla="*/ 27 h 79"/>
                <a:gd name="T6" fmla="*/ 52 w 62"/>
                <a:gd name="T7" fmla="*/ 28 h 79"/>
                <a:gd name="T8" fmla="*/ 51 w 62"/>
                <a:gd name="T9" fmla="*/ 35 h 79"/>
                <a:gd name="T10" fmla="*/ 48 w 62"/>
                <a:gd name="T11" fmla="*/ 38 h 79"/>
                <a:gd name="T12" fmla="*/ 42 w 62"/>
                <a:gd name="T13" fmla="*/ 48 h 79"/>
                <a:gd name="T14" fmla="*/ 31 w 62"/>
                <a:gd name="T15" fmla="*/ 53 h 79"/>
                <a:gd name="T16" fmla="*/ 20 w 62"/>
                <a:gd name="T17" fmla="*/ 48 h 79"/>
                <a:gd name="T18" fmla="*/ 14 w 62"/>
                <a:gd name="T19" fmla="*/ 38 h 79"/>
                <a:gd name="T20" fmla="*/ 11 w 62"/>
                <a:gd name="T21" fmla="*/ 35 h 79"/>
                <a:gd name="T22" fmla="*/ 10 w 62"/>
                <a:gd name="T23" fmla="*/ 28 h 79"/>
                <a:gd name="T24" fmla="*/ 10 w 62"/>
                <a:gd name="T25" fmla="*/ 27 h 79"/>
                <a:gd name="T26" fmla="*/ 11 w 62"/>
                <a:gd name="T27" fmla="*/ 27 h 79"/>
                <a:gd name="T28" fmla="*/ 11 w 62"/>
                <a:gd name="T29" fmla="*/ 27 h 79"/>
                <a:gd name="T30" fmla="*/ 16 w 62"/>
                <a:gd name="T31" fmla="*/ 7 h 79"/>
                <a:gd name="T32" fmla="*/ 45 w 62"/>
                <a:gd name="T33" fmla="*/ 6 h 79"/>
                <a:gd name="T34" fmla="*/ 51 w 62"/>
                <a:gd name="T35" fmla="*/ 27 h 79"/>
                <a:gd name="T36" fmla="*/ 9 w 62"/>
                <a:gd name="T37" fmla="*/ 53 h 79"/>
                <a:gd name="T38" fmla="*/ 17 w 62"/>
                <a:gd name="T39" fmla="*/ 53 h 79"/>
                <a:gd name="T40" fmla="*/ 31 w 62"/>
                <a:gd name="T41" fmla="*/ 59 h 79"/>
                <a:gd name="T42" fmla="*/ 44 w 62"/>
                <a:gd name="T43" fmla="*/ 53 h 79"/>
                <a:gd name="T44" fmla="*/ 53 w 62"/>
                <a:gd name="T45" fmla="*/ 53 h 79"/>
                <a:gd name="T46" fmla="*/ 61 w 62"/>
                <a:gd name="T47" fmla="*/ 79 h 79"/>
                <a:gd name="T48" fmla="*/ 0 w 62"/>
                <a:gd name="T49" fmla="*/ 79 h 79"/>
                <a:gd name="T50" fmla="*/ 9 w 62"/>
                <a:gd name="T51" fmla="*/ 53 h 79"/>
                <a:gd name="T52" fmla="*/ 48 w 62"/>
                <a:gd name="T53" fmla="*/ 29 h 79"/>
                <a:gd name="T54" fmla="*/ 46 w 62"/>
                <a:gd name="T55" fmla="*/ 29 h 79"/>
                <a:gd name="T56" fmla="*/ 44 w 62"/>
                <a:gd name="T57" fmla="*/ 25 h 79"/>
                <a:gd name="T58" fmla="*/ 20 w 62"/>
                <a:gd name="T59" fmla="*/ 24 h 79"/>
                <a:gd name="T60" fmla="*/ 17 w 62"/>
                <a:gd name="T61" fmla="*/ 29 h 79"/>
                <a:gd name="T62" fmla="*/ 14 w 62"/>
                <a:gd name="T63" fmla="*/ 29 h 79"/>
                <a:gd name="T64" fmla="*/ 14 w 62"/>
                <a:gd name="T65" fmla="*/ 29 h 79"/>
                <a:gd name="T66" fmla="*/ 13 w 62"/>
                <a:gd name="T67" fmla="*/ 29 h 79"/>
                <a:gd name="T68" fmla="*/ 14 w 62"/>
                <a:gd name="T69" fmla="*/ 34 h 79"/>
                <a:gd name="T70" fmla="*/ 16 w 62"/>
                <a:gd name="T71" fmla="*/ 35 h 79"/>
                <a:gd name="T72" fmla="*/ 16 w 62"/>
                <a:gd name="T73" fmla="*/ 36 h 79"/>
                <a:gd name="T74" fmla="*/ 17 w 62"/>
                <a:gd name="T75" fmla="*/ 37 h 79"/>
                <a:gd name="T76" fmla="*/ 22 w 62"/>
                <a:gd name="T77" fmla="*/ 46 h 79"/>
                <a:gd name="T78" fmla="*/ 31 w 62"/>
                <a:gd name="T79" fmla="*/ 49 h 79"/>
                <a:gd name="T80" fmla="*/ 40 w 62"/>
                <a:gd name="T81" fmla="*/ 46 h 79"/>
                <a:gd name="T82" fmla="*/ 45 w 62"/>
                <a:gd name="T83" fmla="*/ 37 h 79"/>
                <a:gd name="T84" fmla="*/ 46 w 62"/>
                <a:gd name="T85" fmla="*/ 36 h 79"/>
                <a:gd name="T86" fmla="*/ 46 w 62"/>
                <a:gd name="T87" fmla="*/ 35 h 79"/>
                <a:gd name="T88" fmla="*/ 48 w 62"/>
                <a:gd name="T89" fmla="*/ 34 h 79"/>
                <a:gd name="T90" fmla="*/ 49 w 62"/>
                <a:gd name="T91" fmla="*/ 29 h 79"/>
                <a:gd name="T92" fmla="*/ 48 w 62"/>
                <a:gd name="T93" fmla="*/ 2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" h="79">
                  <a:moveTo>
                    <a:pt x="51" y="27"/>
                  </a:move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31"/>
                    <a:pt x="52" y="33"/>
                    <a:pt x="51" y="35"/>
                  </a:cubicBezTo>
                  <a:cubicBezTo>
                    <a:pt x="50" y="36"/>
                    <a:pt x="50" y="37"/>
                    <a:pt x="48" y="38"/>
                  </a:cubicBezTo>
                  <a:cubicBezTo>
                    <a:pt x="47" y="42"/>
                    <a:pt x="45" y="46"/>
                    <a:pt x="42" y="48"/>
                  </a:cubicBezTo>
                  <a:cubicBezTo>
                    <a:pt x="39" y="51"/>
                    <a:pt x="35" y="53"/>
                    <a:pt x="31" y="53"/>
                  </a:cubicBezTo>
                  <a:cubicBezTo>
                    <a:pt x="27" y="53"/>
                    <a:pt x="23" y="51"/>
                    <a:pt x="20" y="48"/>
                  </a:cubicBezTo>
                  <a:cubicBezTo>
                    <a:pt x="17" y="46"/>
                    <a:pt x="15" y="42"/>
                    <a:pt x="14" y="38"/>
                  </a:cubicBezTo>
                  <a:cubicBezTo>
                    <a:pt x="13" y="37"/>
                    <a:pt x="12" y="36"/>
                    <a:pt x="11" y="35"/>
                  </a:cubicBezTo>
                  <a:cubicBezTo>
                    <a:pt x="10" y="33"/>
                    <a:pt x="10" y="31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16"/>
                    <a:pt x="11" y="11"/>
                    <a:pt x="16" y="7"/>
                  </a:cubicBezTo>
                  <a:cubicBezTo>
                    <a:pt x="23" y="0"/>
                    <a:pt x="37" y="0"/>
                    <a:pt x="45" y="6"/>
                  </a:cubicBezTo>
                  <a:cubicBezTo>
                    <a:pt x="50" y="10"/>
                    <a:pt x="52" y="16"/>
                    <a:pt x="51" y="27"/>
                  </a:cubicBezTo>
                  <a:close/>
                  <a:moveTo>
                    <a:pt x="9" y="53"/>
                  </a:moveTo>
                  <a:cubicBezTo>
                    <a:pt x="12" y="53"/>
                    <a:pt x="15" y="53"/>
                    <a:pt x="17" y="53"/>
                  </a:cubicBezTo>
                  <a:cubicBezTo>
                    <a:pt x="21" y="57"/>
                    <a:pt x="25" y="59"/>
                    <a:pt x="31" y="59"/>
                  </a:cubicBezTo>
                  <a:cubicBezTo>
                    <a:pt x="36" y="59"/>
                    <a:pt x="41" y="57"/>
                    <a:pt x="44" y="53"/>
                  </a:cubicBezTo>
                  <a:cubicBezTo>
                    <a:pt x="47" y="53"/>
                    <a:pt x="50" y="53"/>
                    <a:pt x="53" y="53"/>
                  </a:cubicBezTo>
                  <a:cubicBezTo>
                    <a:pt x="58" y="58"/>
                    <a:pt x="62" y="71"/>
                    <a:pt x="61" y="79"/>
                  </a:cubicBezTo>
                  <a:cubicBezTo>
                    <a:pt x="41" y="79"/>
                    <a:pt x="21" y="79"/>
                    <a:pt x="0" y="79"/>
                  </a:cubicBezTo>
                  <a:cubicBezTo>
                    <a:pt x="1" y="72"/>
                    <a:pt x="2" y="60"/>
                    <a:pt x="9" y="53"/>
                  </a:cubicBezTo>
                  <a:close/>
                  <a:moveTo>
                    <a:pt x="48" y="29"/>
                  </a:moveTo>
                  <a:cubicBezTo>
                    <a:pt x="47" y="29"/>
                    <a:pt x="46" y="29"/>
                    <a:pt x="46" y="29"/>
                  </a:cubicBezTo>
                  <a:cubicBezTo>
                    <a:pt x="45" y="28"/>
                    <a:pt x="45" y="27"/>
                    <a:pt x="44" y="25"/>
                  </a:cubicBezTo>
                  <a:cubicBezTo>
                    <a:pt x="38" y="27"/>
                    <a:pt x="30" y="27"/>
                    <a:pt x="20" y="24"/>
                  </a:cubicBezTo>
                  <a:cubicBezTo>
                    <a:pt x="19" y="26"/>
                    <a:pt x="18" y="28"/>
                    <a:pt x="17" y="29"/>
                  </a:cubicBezTo>
                  <a:cubicBezTo>
                    <a:pt x="16" y="29"/>
                    <a:pt x="15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1"/>
                    <a:pt x="13" y="32"/>
                    <a:pt x="14" y="34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40"/>
                    <a:pt x="20" y="44"/>
                    <a:pt x="22" y="46"/>
                  </a:cubicBezTo>
                  <a:cubicBezTo>
                    <a:pt x="25" y="48"/>
                    <a:pt x="28" y="49"/>
                    <a:pt x="31" y="49"/>
                  </a:cubicBezTo>
                  <a:cubicBezTo>
                    <a:pt x="34" y="49"/>
                    <a:pt x="37" y="48"/>
                    <a:pt x="40" y="46"/>
                  </a:cubicBezTo>
                  <a:cubicBezTo>
                    <a:pt x="42" y="44"/>
                    <a:pt x="44" y="40"/>
                    <a:pt x="45" y="37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48" y="34"/>
                  </a:cubicBezTo>
                  <a:cubicBezTo>
                    <a:pt x="49" y="32"/>
                    <a:pt x="49" y="31"/>
                    <a:pt x="49" y="29"/>
                  </a:cubicBezTo>
                  <a:cubicBezTo>
                    <a:pt x="49" y="29"/>
                    <a:pt x="49" y="29"/>
                    <a:pt x="48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52808" y="2143460"/>
              <a:ext cx="12708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IBM TJ Watson Research Center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01104" y="2186777"/>
              <a:ext cx="337393" cy="3229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34725" y="1933179"/>
            <a:ext cx="1394274" cy="1070376"/>
            <a:chOff x="3837000" y="1925763"/>
            <a:chExt cx="1394274" cy="1070376"/>
          </a:xfrm>
        </p:grpSpPr>
        <p:sp>
          <p:nvSpPr>
            <p:cNvPr id="33" name="Freeform 5748"/>
            <p:cNvSpPr>
              <a:spLocks noEditPoints="1"/>
            </p:cNvSpPr>
            <p:nvPr/>
          </p:nvSpPr>
          <p:spPr bwMode="auto">
            <a:xfrm>
              <a:off x="4388463" y="2270190"/>
              <a:ext cx="705836" cy="725949"/>
            </a:xfrm>
            <a:custGeom>
              <a:avLst/>
              <a:gdLst>
                <a:gd name="T0" fmla="*/ 50 w 64"/>
                <a:gd name="T1" fmla="*/ 23 h 77"/>
                <a:gd name="T2" fmla="*/ 50 w 64"/>
                <a:gd name="T3" fmla="*/ 23 h 77"/>
                <a:gd name="T4" fmla="*/ 51 w 64"/>
                <a:gd name="T5" fmla="*/ 23 h 77"/>
                <a:gd name="T6" fmla="*/ 51 w 64"/>
                <a:gd name="T7" fmla="*/ 24 h 77"/>
                <a:gd name="T8" fmla="*/ 50 w 64"/>
                <a:gd name="T9" fmla="*/ 30 h 77"/>
                <a:gd name="T10" fmla="*/ 48 w 64"/>
                <a:gd name="T11" fmla="*/ 33 h 77"/>
                <a:gd name="T12" fmla="*/ 45 w 64"/>
                <a:gd name="T13" fmla="*/ 41 h 77"/>
                <a:gd name="T14" fmla="*/ 38 w 64"/>
                <a:gd name="T15" fmla="*/ 46 h 77"/>
                <a:gd name="T16" fmla="*/ 31 w 64"/>
                <a:gd name="T17" fmla="*/ 47 h 77"/>
                <a:gd name="T18" fmla="*/ 24 w 64"/>
                <a:gd name="T19" fmla="*/ 46 h 77"/>
                <a:gd name="T20" fmla="*/ 18 w 64"/>
                <a:gd name="T21" fmla="*/ 40 h 77"/>
                <a:gd name="T22" fmla="*/ 15 w 64"/>
                <a:gd name="T23" fmla="*/ 33 h 77"/>
                <a:gd name="T24" fmla="*/ 13 w 64"/>
                <a:gd name="T25" fmla="*/ 30 h 77"/>
                <a:gd name="T26" fmla="*/ 12 w 64"/>
                <a:gd name="T27" fmla="*/ 24 h 77"/>
                <a:gd name="T28" fmla="*/ 12 w 64"/>
                <a:gd name="T29" fmla="*/ 23 h 77"/>
                <a:gd name="T30" fmla="*/ 13 w 64"/>
                <a:gd name="T31" fmla="*/ 23 h 77"/>
                <a:gd name="T32" fmla="*/ 13 w 64"/>
                <a:gd name="T33" fmla="*/ 23 h 77"/>
                <a:gd name="T34" fmla="*/ 16 w 64"/>
                <a:gd name="T35" fmla="*/ 5 h 77"/>
                <a:gd name="T36" fmla="*/ 46 w 64"/>
                <a:gd name="T37" fmla="*/ 5 h 77"/>
                <a:gd name="T38" fmla="*/ 50 w 64"/>
                <a:gd name="T39" fmla="*/ 23 h 77"/>
                <a:gd name="T40" fmla="*/ 35 w 64"/>
                <a:gd name="T41" fmla="*/ 50 h 77"/>
                <a:gd name="T42" fmla="*/ 35 w 64"/>
                <a:gd name="T43" fmla="*/ 52 h 77"/>
                <a:gd name="T44" fmla="*/ 34 w 64"/>
                <a:gd name="T45" fmla="*/ 55 h 77"/>
                <a:gd name="T46" fmla="*/ 36 w 64"/>
                <a:gd name="T47" fmla="*/ 66 h 77"/>
                <a:gd name="T48" fmla="*/ 43 w 64"/>
                <a:gd name="T49" fmla="*/ 51 h 77"/>
                <a:gd name="T50" fmla="*/ 54 w 64"/>
                <a:gd name="T51" fmla="*/ 50 h 77"/>
                <a:gd name="T52" fmla="*/ 63 w 64"/>
                <a:gd name="T53" fmla="*/ 77 h 77"/>
                <a:gd name="T54" fmla="*/ 0 w 64"/>
                <a:gd name="T55" fmla="*/ 77 h 77"/>
                <a:gd name="T56" fmla="*/ 9 w 64"/>
                <a:gd name="T57" fmla="*/ 50 h 77"/>
                <a:gd name="T58" fmla="*/ 19 w 64"/>
                <a:gd name="T59" fmla="*/ 51 h 77"/>
                <a:gd name="T60" fmla="*/ 29 w 64"/>
                <a:gd name="T61" fmla="*/ 66 h 77"/>
                <a:gd name="T62" fmla="*/ 31 w 64"/>
                <a:gd name="T63" fmla="*/ 55 h 77"/>
                <a:gd name="T64" fmla="*/ 29 w 64"/>
                <a:gd name="T65" fmla="*/ 52 h 77"/>
                <a:gd name="T66" fmla="*/ 29 w 64"/>
                <a:gd name="T67" fmla="*/ 50 h 77"/>
                <a:gd name="T68" fmla="*/ 35 w 64"/>
                <a:gd name="T69" fmla="*/ 50 h 77"/>
                <a:gd name="T70" fmla="*/ 44 w 64"/>
                <a:gd name="T71" fmla="*/ 19 h 77"/>
                <a:gd name="T72" fmla="*/ 27 w 64"/>
                <a:gd name="T73" fmla="*/ 18 h 77"/>
                <a:gd name="T74" fmla="*/ 20 w 64"/>
                <a:gd name="T75" fmla="*/ 19 h 77"/>
                <a:gd name="T76" fmla="*/ 18 w 64"/>
                <a:gd name="T77" fmla="*/ 24 h 77"/>
                <a:gd name="T78" fmla="*/ 18 w 64"/>
                <a:gd name="T79" fmla="*/ 25 h 77"/>
                <a:gd name="T80" fmla="*/ 16 w 64"/>
                <a:gd name="T81" fmla="*/ 25 h 77"/>
                <a:gd name="T82" fmla="*/ 15 w 64"/>
                <a:gd name="T83" fmla="*/ 25 h 77"/>
                <a:gd name="T84" fmla="*/ 15 w 64"/>
                <a:gd name="T85" fmla="*/ 25 h 77"/>
                <a:gd name="T86" fmla="*/ 16 w 64"/>
                <a:gd name="T87" fmla="*/ 29 h 77"/>
                <a:gd name="T88" fmla="*/ 17 w 64"/>
                <a:gd name="T89" fmla="*/ 31 h 77"/>
                <a:gd name="T90" fmla="*/ 18 w 64"/>
                <a:gd name="T91" fmla="*/ 31 h 77"/>
                <a:gd name="T92" fmla="*/ 18 w 64"/>
                <a:gd name="T93" fmla="*/ 32 h 77"/>
                <a:gd name="T94" fmla="*/ 21 w 64"/>
                <a:gd name="T95" fmla="*/ 39 h 77"/>
                <a:gd name="T96" fmla="*/ 25 w 64"/>
                <a:gd name="T97" fmla="*/ 43 h 77"/>
                <a:gd name="T98" fmla="*/ 31 w 64"/>
                <a:gd name="T99" fmla="*/ 44 h 77"/>
                <a:gd name="T100" fmla="*/ 37 w 64"/>
                <a:gd name="T101" fmla="*/ 43 h 77"/>
                <a:gd name="T102" fmla="*/ 42 w 64"/>
                <a:gd name="T103" fmla="*/ 39 h 77"/>
                <a:gd name="T104" fmla="*/ 45 w 64"/>
                <a:gd name="T105" fmla="*/ 32 h 77"/>
                <a:gd name="T106" fmla="*/ 45 w 64"/>
                <a:gd name="T107" fmla="*/ 31 h 77"/>
                <a:gd name="T108" fmla="*/ 46 w 64"/>
                <a:gd name="T109" fmla="*/ 31 h 77"/>
                <a:gd name="T110" fmla="*/ 47 w 64"/>
                <a:gd name="T111" fmla="*/ 29 h 77"/>
                <a:gd name="T112" fmla="*/ 48 w 64"/>
                <a:gd name="T113" fmla="*/ 25 h 77"/>
                <a:gd name="T114" fmla="*/ 48 w 64"/>
                <a:gd name="T115" fmla="*/ 25 h 77"/>
                <a:gd name="T116" fmla="*/ 47 w 64"/>
                <a:gd name="T117" fmla="*/ 25 h 77"/>
                <a:gd name="T118" fmla="*/ 45 w 64"/>
                <a:gd name="T119" fmla="*/ 25 h 77"/>
                <a:gd name="T120" fmla="*/ 45 w 64"/>
                <a:gd name="T121" fmla="*/ 24 h 77"/>
                <a:gd name="T122" fmla="*/ 44 w 64"/>
                <a:gd name="T123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" h="77">
                  <a:moveTo>
                    <a:pt x="50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7"/>
                    <a:pt x="51" y="29"/>
                    <a:pt x="50" y="30"/>
                  </a:cubicBezTo>
                  <a:cubicBezTo>
                    <a:pt x="50" y="32"/>
                    <a:pt x="49" y="33"/>
                    <a:pt x="48" y="33"/>
                  </a:cubicBezTo>
                  <a:cubicBezTo>
                    <a:pt x="47" y="36"/>
                    <a:pt x="46" y="39"/>
                    <a:pt x="45" y="41"/>
                  </a:cubicBezTo>
                  <a:cubicBezTo>
                    <a:pt x="43" y="43"/>
                    <a:pt x="41" y="45"/>
                    <a:pt x="38" y="46"/>
                  </a:cubicBezTo>
                  <a:cubicBezTo>
                    <a:pt x="37" y="47"/>
                    <a:pt x="34" y="47"/>
                    <a:pt x="31" y="47"/>
                  </a:cubicBezTo>
                  <a:cubicBezTo>
                    <a:pt x="28" y="47"/>
                    <a:pt x="25" y="47"/>
                    <a:pt x="24" y="46"/>
                  </a:cubicBezTo>
                  <a:cubicBezTo>
                    <a:pt x="21" y="45"/>
                    <a:pt x="19" y="43"/>
                    <a:pt x="18" y="40"/>
                  </a:cubicBezTo>
                  <a:cubicBezTo>
                    <a:pt x="17" y="38"/>
                    <a:pt x="16" y="36"/>
                    <a:pt x="15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2" y="29"/>
                    <a:pt x="12" y="27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3"/>
                    <a:pt x="13" y="10"/>
                    <a:pt x="16" y="5"/>
                  </a:cubicBezTo>
                  <a:cubicBezTo>
                    <a:pt x="23" y="0"/>
                    <a:pt x="39" y="0"/>
                    <a:pt x="46" y="5"/>
                  </a:cubicBezTo>
                  <a:cubicBezTo>
                    <a:pt x="51" y="10"/>
                    <a:pt x="51" y="15"/>
                    <a:pt x="50" y="23"/>
                  </a:cubicBezTo>
                  <a:close/>
                  <a:moveTo>
                    <a:pt x="35" y="50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60" y="56"/>
                    <a:pt x="64" y="69"/>
                    <a:pt x="63" y="77"/>
                  </a:cubicBezTo>
                  <a:cubicBezTo>
                    <a:pt x="42" y="77"/>
                    <a:pt x="21" y="77"/>
                    <a:pt x="0" y="77"/>
                  </a:cubicBezTo>
                  <a:cubicBezTo>
                    <a:pt x="0" y="70"/>
                    <a:pt x="2" y="57"/>
                    <a:pt x="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2" y="50"/>
                    <a:pt x="33" y="50"/>
                    <a:pt x="35" y="50"/>
                  </a:cubicBezTo>
                  <a:close/>
                  <a:moveTo>
                    <a:pt x="44" y="19"/>
                  </a:moveTo>
                  <a:cubicBezTo>
                    <a:pt x="39" y="20"/>
                    <a:pt x="32" y="21"/>
                    <a:pt x="27" y="18"/>
                  </a:cubicBezTo>
                  <a:cubicBezTo>
                    <a:pt x="25" y="17"/>
                    <a:pt x="22" y="19"/>
                    <a:pt x="20" y="19"/>
                  </a:cubicBezTo>
                  <a:cubicBezTo>
                    <a:pt x="19" y="20"/>
                    <a:pt x="18" y="22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5" y="28"/>
                    <a:pt x="16" y="29"/>
                  </a:cubicBezTo>
                  <a:cubicBezTo>
                    <a:pt x="16" y="30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4"/>
                    <a:pt x="20" y="37"/>
                    <a:pt x="21" y="39"/>
                  </a:cubicBezTo>
                  <a:cubicBezTo>
                    <a:pt x="22" y="41"/>
                    <a:pt x="23" y="42"/>
                    <a:pt x="25" y="43"/>
                  </a:cubicBezTo>
                  <a:cubicBezTo>
                    <a:pt x="26" y="44"/>
                    <a:pt x="28" y="44"/>
                    <a:pt x="31" y="44"/>
                  </a:cubicBezTo>
                  <a:cubicBezTo>
                    <a:pt x="34" y="44"/>
                    <a:pt x="36" y="44"/>
                    <a:pt x="37" y="43"/>
                  </a:cubicBezTo>
                  <a:cubicBezTo>
                    <a:pt x="39" y="43"/>
                    <a:pt x="41" y="41"/>
                    <a:pt x="42" y="39"/>
                  </a:cubicBezTo>
                  <a:cubicBezTo>
                    <a:pt x="43" y="37"/>
                    <a:pt x="44" y="35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7" y="30"/>
                    <a:pt x="47" y="29"/>
                  </a:cubicBezTo>
                  <a:cubicBezTo>
                    <a:pt x="48" y="28"/>
                    <a:pt x="48" y="27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2"/>
                    <a:pt x="44" y="21"/>
                    <a:pt x="44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277167" y="1947818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斯坦福大学</a:t>
              </a:r>
            </a:p>
          </p:txBody>
        </p:sp>
        <p:sp>
          <p:nvSpPr>
            <p:cNvPr id="48" name="椭圆 47"/>
            <p:cNvSpPr/>
            <p:nvPr/>
          </p:nvSpPr>
          <p:spPr>
            <a:xfrm>
              <a:off x="3837000" y="1925763"/>
              <a:ext cx="337393" cy="3229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57745" y="1600427"/>
            <a:ext cx="1744328" cy="1174196"/>
            <a:chOff x="6852902" y="1979871"/>
            <a:chExt cx="1744328" cy="1174196"/>
          </a:xfrm>
        </p:grpSpPr>
        <p:sp>
          <p:nvSpPr>
            <p:cNvPr id="34" name="Freeform 5768"/>
            <p:cNvSpPr>
              <a:spLocks noEditPoints="1"/>
            </p:cNvSpPr>
            <p:nvPr/>
          </p:nvSpPr>
          <p:spPr bwMode="auto">
            <a:xfrm>
              <a:off x="7404578" y="2470103"/>
              <a:ext cx="745200" cy="683964"/>
            </a:xfrm>
            <a:custGeom>
              <a:avLst/>
              <a:gdLst>
                <a:gd name="T0" fmla="*/ 42 w 64"/>
                <a:gd name="T1" fmla="*/ 12 h 75"/>
                <a:gd name="T2" fmla="*/ 48 w 64"/>
                <a:gd name="T3" fmla="*/ 23 h 75"/>
                <a:gd name="T4" fmla="*/ 45 w 64"/>
                <a:gd name="T5" fmla="*/ 29 h 75"/>
                <a:gd name="T6" fmla="*/ 44 w 64"/>
                <a:gd name="T7" fmla="*/ 30 h 75"/>
                <a:gd name="T8" fmla="*/ 37 w 64"/>
                <a:gd name="T9" fmla="*/ 41 h 75"/>
                <a:gd name="T10" fmla="*/ 25 w 64"/>
                <a:gd name="T11" fmla="*/ 41 h 75"/>
                <a:gd name="T12" fmla="*/ 18 w 64"/>
                <a:gd name="T13" fmla="*/ 30 h 75"/>
                <a:gd name="T14" fmla="*/ 17 w 64"/>
                <a:gd name="T15" fmla="*/ 29 h 75"/>
                <a:gd name="T16" fmla="*/ 15 w 64"/>
                <a:gd name="T17" fmla="*/ 23 h 75"/>
                <a:gd name="T18" fmla="*/ 20 w 64"/>
                <a:gd name="T19" fmla="*/ 12 h 75"/>
                <a:gd name="T20" fmla="*/ 14 w 64"/>
                <a:gd name="T21" fmla="*/ 49 h 75"/>
                <a:gd name="T22" fmla="*/ 11 w 64"/>
                <a:gd name="T23" fmla="*/ 52 h 75"/>
                <a:gd name="T24" fmla="*/ 14 w 64"/>
                <a:gd name="T25" fmla="*/ 58 h 75"/>
                <a:gd name="T26" fmla="*/ 15 w 64"/>
                <a:gd name="T27" fmla="*/ 58 h 75"/>
                <a:gd name="T28" fmla="*/ 16 w 64"/>
                <a:gd name="T29" fmla="*/ 60 h 75"/>
                <a:gd name="T30" fmla="*/ 16 w 64"/>
                <a:gd name="T31" fmla="*/ 61 h 75"/>
                <a:gd name="T32" fmla="*/ 17 w 64"/>
                <a:gd name="T33" fmla="*/ 60 h 75"/>
                <a:gd name="T34" fmla="*/ 20 w 64"/>
                <a:gd name="T35" fmla="*/ 56 h 75"/>
                <a:gd name="T36" fmla="*/ 15 w 64"/>
                <a:gd name="T37" fmla="*/ 57 h 75"/>
                <a:gd name="T38" fmla="*/ 15 w 64"/>
                <a:gd name="T39" fmla="*/ 49 h 75"/>
                <a:gd name="T40" fmla="*/ 33 w 64"/>
                <a:gd name="T41" fmla="*/ 71 h 75"/>
                <a:gd name="T42" fmla="*/ 47 w 64"/>
                <a:gd name="T43" fmla="*/ 48 h 75"/>
                <a:gd name="T44" fmla="*/ 47 w 64"/>
                <a:gd name="T45" fmla="*/ 57 h 75"/>
                <a:gd name="T46" fmla="*/ 42 w 64"/>
                <a:gd name="T47" fmla="*/ 56 h 75"/>
                <a:gd name="T48" fmla="*/ 45 w 64"/>
                <a:gd name="T49" fmla="*/ 60 h 75"/>
                <a:gd name="T50" fmla="*/ 47 w 64"/>
                <a:gd name="T51" fmla="*/ 61 h 75"/>
                <a:gd name="T52" fmla="*/ 47 w 64"/>
                <a:gd name="T53" fmla="*/ 60 h 75"/>
                <a:gd name="T54" fmla="*/ 48 w 64"/>
                <a:gd name="T55" fmla="*/ 58 h 75"/>
                <a:gd name="T56" fmla="*/ 48 w 64"/>
                <a:gd name="T57" fmla="*/ 58 h 75"/>
                <a:gd name="T58" fmla="*/ 51 w 64"/>
                <a:gd name="T59" fmla="*/ 52 h 75"/>
                <a:gd name="T60" fmla="*/ 49 w 64"/>
                <a:gd name="T61" fmla="*/ 48 h 75"/>
                <a:gd name="T62" fmla="*/ 63 w 64"/>
                <a:gd name="T63" fmla="*/ 75 h 75"/>
                <a:gd name="T64" fmla="*/ 9 w 64"/>
                <a:gd name="T65" fmla="*/ 49 h 75"/>
                <a:gd name="T66" fmla="*/ 50 w 64"/>
                <a:gd name="T67" fmla="*/ 21 h 75"/>
                <a:gd name="T68" fmla="*/ 35 w 64"/>
                <a:gd name="T69" fmla="*/ 1 h 75"/>
                <a:gd name="T70" fmla="*/ 13 w 64"/>
                <a:gd name="T71" fmla="*/ 21 h 75"/>
                <a:gd name="T72" fmla="*/ 12 w 64"/>
                <a:gd name="T73" fmla="*/ 21 h 75"/>
                <a:gd name="T74" fmla="*/ 13 w 64"/>
                <a:gd name="T75" fmla="*/ 28 h 75"/>
                <a:gd name="T76" fmla="*/ 18 w 64"/>
                <a:gd name="T77" fmla="*/ 39 h 75"/>
                <a:gd name="T78" fmla="*/ 31 w 64"/>
                <a:gd name="T79" fmla="*/ 45 h 75"/>
                <a:gd name="T80" fmla="*/ 44 w 64"/>
                <a:gd name="T81" fmla="*/ 39 h 75"/>
                <a:gd name="T82" fmla="*/ 50 w 64"/>
                <a:gd name="T83" fmla="*/ 28 h 75"/>
                <a:gd name="T84" fmla="*/ 51 w 64"/>
                <a:gd name="T85" fmla="*/ 21 h 75"/>
                <a:gd name="T86" fmla="*/ 50 w 64"/>
                <a:gd name="T87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5">
                  <a:moveTo>
                    <a:pt x="20" y="12"/>
                  </a:moveTo>
                  <a:cubicBezTo>
                    <a:pt x="21" y="11"/>
                    <a:pt x="42" y="12"/>
                    <a:pt x="42" y="1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3"/>
                    <a:pt x="47" y="23"/>
                    <a:pt x="48" y="23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7" y="28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3"/>
                    <a:pt x="43" y="35"/>
                    <a:pt x="42" y="37"/>
                  </a:cubicBezTo>
                  <a:cubicBezTo>
                    <a:pt x="41" y="39"/>
                    <a:pt x="39" y="41"/>
                    <a:pt x="37" y="41"/>
                  </a:cubicBezTo>
                  <a:cubicBezTo>
                    <a:pt x="36" y="42"/>
                    <a:pt x="33" y="42"/>
                    <a:pt x="31" y="42"/>
                  </a:cubicBezTo>
                  <a:cubicBezTo>
                    <a:pt x="28" y="42"/>
                    <a:pt x="26" y="42"/>
                    <a:pt x="25" y="41"/>
                  </a:cubicBezTo>
                  <a:cubicBezTo>
                    <a:pt x="23" y="40"/>
                    <a:pt x="22" y="39"/>
                    <a:pt x="21" y="37"/>
                  </a:cubicBezTo>
                  <a:cubicBezTo>
                    <a:pt x="20" y="35"/>
                    <a:pt x="19" y="33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8"/>
                    <a:pt x="15" y="27"/>
                  </a:cubicBezTo>
                  <a:cubicBezTo>
                    <a:pt x="15" y="26"/>
                    <a:pt x="15" y="25"/>
                    <a:pt x="15" y="23"/>
                  </a:cubicBezTo>
                  <a:cubicBezTo>
                    <a:pt x="16" y="23"/>
                    <a:pt x="17" y="23"/>
                    <a:pt x="18" y="23"/>
                  </a:cubicBezTo>
                  <a:cubicBezTo>
                    <a:pt x="19" y="20"/>
                    <a:pt x="19" y="14"/>
                    <a:pt x="20" y="12"/>
                  </a:cubicBezTo>
                  <a:close/>
                  <a:moveTo>
                    <a:pt x="9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0" y="54"/>
                    <a:pt x="64" y="67"/>
                    <a:pt x="63" y="75"/>
                  </a:cubicBezTo>
                  <a:cubicBezTo>
                    <a:pt x="42" y="75"/>
                    <a:pt x="21" y="75"/>
                    <a:pt x="0" y="75"/>
                  </a:cubicBezTo>
                  <a:cubicBezTo>
                    <a:pt x="0" y="68"/>
                    <a:pt x="1" y="55"/>
                    <a:pt x="9" y="49"/>
                  </a:cubicBezTo>
                  <a:close/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49" y="8"/>
                    <a:pt x="48" y="6"/>
                  </a:cubicBezTo>
                  <a:cubicBezTo>
                    <a:pt x="47" y="4"/>
                    <a:pt x="40" y="1"/>
                    <a:pt x="35" y="1"/>
                  </a:cubicBezTo>
                  <a:cubicBezTo>
                    <a:pt x="31" y="0"/>
                    <a:pt x="19" y="1"/>
                    <a:pt x="16" y="4"/>
                  </a:cubicBezTo>
                  <a:cubicBezTo>
                    <a:pt x="13" y="6"/>
                    <a:pt x="13" y="17"/>
                    <a:pt x="13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7"/>
                    <a:pt x="13" y="28"/>
                  </a:cubicBezTo>
                  <a:cubicBezTo>
                    <a:pt x="13" y="30"/>
                    <a:pt x="14" y="31"/>
                    <a:pt x="15" y="31"/>
                  </a:cubicBezTo>
                  <a:cubicBezTo>
                    <a:pt x="16" y="34"/>
                    <a:pt x="17" y="36"/>
                    <a:pt x="18" y="39"/>
                  </a:cubicBezTo>
                  <a:cubicBezTo>
                    <a:pt x="19" y="41"/>
                    <a:pt x="21" y="43"/>
                    <a:pt x="24" y="44"/>
                  </a:cubicBezTo>
                  <a:cubicBezTo>
                    <a:pt x="25" y="45"/>
                    <a:pt x="28" y="45"/>
                    <a:pt x="31" y="45"/>
                  </a:cubicBezTo>
                  <a:cubicBezTo>
                    <a:pt x="34" y="45"/>
                    <a:pt x="37" y="45"/>
                    <a:pt x="38" y="44"/>
                  </a:cubicBezTo>
                  <a:cubicBezTo>
                    <a:pt x="41" y="43"/>
                    <a:pt x="43" y="41"/>
                    <a:pt x="44" y="39"/>
                  </a:cubicBezTo>
                  <a:cubicBezTo>
                    <a:pt x="46" y="37"/>
                    <a:pt x="47" y="34"/>
                    <a:pt x="47" y="31"/>
                  </a:cubicBezTo>
                  <a:cubicBezTo>
                    <a:pt x="49" y="31"/>
                    <a:pt x="49" y="30"/>
                    <a:pt x="50" y="28"/>
                  </a:cubicBezTo>
                  <a:cubicBezTo>
                    <a:pt x="51" y="27"/>
                    <a:pt x="51" y="25"/>
                    <a:pt x="51" y="22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317344" y="1979871"/>
              <a:ext cx="12798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IBM </a:t>
              </a:r>
              <a:r>
                <a:rPr lang="en-US" altLang="zh-CN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Almaden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Research Center 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852902" y="2049153"/>
              <a:ext cx="337393" cy="3229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6929345" y="2588179"/>
            <a:ext cx="17484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Jimeng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人提出的一种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的病例相似度方案，该方法无需监督信息，是利用已有数据学习一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种潜在的低维流形的几何关系（如距离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这种方式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数据降维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很大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29345" y="1280497"/>
            <a:ext cx="1649854" cy="1201128"/>
            <a:chOff x="3847040" y="1795011"/>
            <a:chExt cx="1649854" cy="1201128"/>
          </a:xfrm>
        </p:grpSpPr>
        <p:sp>
          <p:nvSpPr>
            <p:cNvPr id="29" name="Freeform 5748"/>
            <p:cNvSpPr>
              <a:spLocks noEditPoints="1"/>
            </p:cNvSpPr>
            <p:nvPr/>
          </p:nvSpPr>
          <p:spPr bwMode="auto">
            <a:xfrm>
              <a:off x="4388463" y="2270190"/>
              <a:ext cx="705836" cy="725949"/>
            </a:xfrm>
            <a:custGeom>
              <a:avLst/>
              <a:gdLst>
                <a:gd name="T0" fmla="*/ 50 w 64"/>
                <a:gd name="T1" fmla="*/ 23 h 77"/>
                <a:gd name="T2" fmla="*/ 50 w 64"/>
                <a:gd name="T3" fmla="*/ 23 h 77"/>
                <a:gd name="T4" fmla="*/ 51 w 64"/>
                <a:gd name="T5" fmla="*/ 23 h 77"/>
                <a:gd name="T6" fmla="*/ 51 w 64"/>
                <a:gd name="T7" fmla="*/ 24 h 77"/>
                <a:gd name="T8" fmla="*/ 50 w 64"/>
                <a:gd name="T9" fmla="*/ 30 h 77"/>
                <a:gd name="T10" fmla="*/ 48 w 64"/>
                <a:gd name="T11" fmla="*/ 33 h 77"/>
                <a:gd name="T12" fmla="*/ 45 w 64"/>
                <a:gd name="T13" fmla="*/ 41 h 77"/>
                <a:gd name="T14" fmla="*/ 38 w 64"/>
                <a:gd name="T15" fmla="*/ 46 h 77"/>
                <a:gd name="T16" fmla="*/ 31 w 64"/>
                <a:gd name="T17" fmla="*/ 47 h 77"/>
                <a:gd name="T18" fmla="*/ 24 w 64"/>
                <a:gd name="T19" fmla="*/ 46 h 77"/>
                <a:gd name="T20" fmla="*/ 18 w 64"/>
                <a:gd name="T21" fmla="*/ 40 h 77"/>
                <a:gd name="T22" fmla="*/ 15 w 64"/>
                <a:gd name="T23" fmla="*/ 33 h 77"/>
                <a:gd name="T24" fmla="*/ 13 w 64"/>
                <a:gd name="T25" fmla="*/ 30 h 77"/>
                <a:gd name="T26" fmla="*/ 12 w 64"/>
                <a:gd name="T27" fmla="*/ 24 h 77"/>
                <a:gd name="T28" fmla="*/ 12 w 64"/>
                <a:gd name="T29" fmla="*/ 23 h 77"/>
                <a:gd name="T30" fmla="*/ 13 w 64"/>
                <a:gd name="T31" fmla="*/ 23 h 77"/>
                <a:gd name="T32" fmla="*/ 13 w 64"/>
                <a:gd name="T33" fmla="*/ 23 h 77"/>
                <a:gd name="T34" fmla="*/ 16 w 64"/>
                <a:gd name="T35" fmla="*/ 5 h 77"/>
                <a:gd name="T36" fmla="*/ 46 w 64"/>
                <a:gd name="T37" fmla="*/ 5 h 77"/>
                <a:gd name="T38" fmla="*/ 50 w 64"/>
                <a:gd name="T39" fmla="*/ 23 h 77"/>
                <a:gd name="T40" fmla="*/ 35 w 64"/>
                <a:gd name="T41" fmla="*/ 50 h 77"/>
                <a:gd name="T42" fmla="*/ 35 w 64"/>
                <a:gd name="T43" fmla="*/ 52 h 77"/>
                <a:gd name="T44" fmla="*/ 34 w 64"/>
                <a:gd name="T45" fmla="*/ 55 h 77"/>
                <a:gd name="T46" fmla="*/ 36 w 64"/>
                <a:gd name="T47" fmla="*/ 66 h 77"/>
                <a:gd name="T48" fmla="*/ 43 w 64"/>
                <a:gd name="T49" fmla="*/ 51 h 77"/>
                <a:gd name="T50" fmla="*/ 54 w 64"/>
                <a:gd name="T51" fmla="*/ 50 h 77"/>
                <a:gd name="T52" fmla="*/ 63 w 64"/>
                <a:gd name="T53" fmla="*/ 77 h 77"/>
                <a:gd name="T54" fmla="*/ 0 w 64"/>
                <a:gd name="T55" fmla="*/ 77 h 77"/>
                <a:gd name="T56" fmla="*/ 9 w 64"/>
                <a:gd name="T57" fmla="*/ 50 h 77"/>
                <a:gd name="T58" fmla="*/ 19 w 64"/>
                <a:gd name="T59" fmla="*/ 51 h 77"/>
                <a:gd name="T60" fmla="*/ 29 w 64"/>
                <a:gd name="T61" fmla="*/ 66 h 77"/>
                <a:gd name="T62" fmla="*/ 31 w 64"/>
                <a:gd name="T63" fmla="*/ 55 h 77"/>
                <a:gd name="T64" fmla="*/ 29 w 64"/>
                <a:gd name="T65" fmla="*/ 52 h 77"/>
                <a:gd name="T66" fmla="*/ 29 w 64"/>
                <a:gd name="T67" fmla="*/ 50 h 77"/>
                <a:gd name="T68" fmla="*/ 35 w 64"/>
                <a:gd name="T69" fmla="*/ 50 h 77"/>
                <a:gd name="T70" fmla="*/ 44 w 64"/>
                <a:gd name="T71" fmla="*/ 19 h 77"/>
                <a:gd name="T72" fmla="*/ 27 w 64"/>
                <a:gd name="T73" fmla="*/ 18 h 77"/>
                <a:gd name="T74" fmla="*/ 20 w 64"/>
                <a:gd name="T75" fmla="*/ 19 h 77"/>
                <a:gd name="T76" fmla="*/ 18 w 64"/>
                <a:gd name="T77" fmla="*/ 24 h 77"/>
                <a:gd name="T78" fmla="*/ 18 w 64"/>
                <a:gd name="T79" fmla="*/ 25 h 77"/>
                <a:gd name="T80" fmla="*/ 16 w 64"/>
                <a:gd name="T81" fmla="*/ 25 h 77"/>
                <a:gd name="T82" fmla="*/ 15 w 64"/>
                <a:gd name="T83" fmla="*/ 25 h 77"/>
                <a:gd name="T84" fmla="*/ 15 w 64"/>
                <a:gd name="T85" fmla="*/ 25 h 77"/>
                <a:gd name="T86" fmla="*/ 16 w 64"/>
                <a:gd name="T87" fmla="*/ 29 h 77"/>
                <a:gd name="T88" fmla="*/ 17 w 64"/>
                <a:gd name="T89" fmla="*/ 31 h 77"/>
                <a:gd name="T90" fmla="*/ 18 w 64"/>
                <a:gd name="T91" fmla="*/ 31 h 77"/>
                <a:gd name="T92" fmla="*/ 18 w 64"/>
                <a:gd name="T93" fmla="*/ 32 h 77"/>
                <a:gd name="T94" fmla="*/ 21 w 64"/>
                <a:gd name="T95" fmla="*/ 39 h 77"/>
                <a:gd name="T96" fmla="*/ 25 w 64"/>
                <a:gd name="T97" fmla="*/ 43 h 77"/>
                <a:gd name="T98" fmla="*/ 31 w 64"/>
                <a:gd name="T99" fmla="*/ 44 h 77"/>
                <a:gd name="T100" fmla="*/ 37 w 64"/>
                <a:gd name="T101" fmla="*/ 43 h 77"/>
                <a:gd name="T102" fmla="*/ 42 w 64"/>
                <a:gd name="T103" fmla="*/ 39 h 77"/>
                <a:gd name="T104" fmla="*/ 45 w 64"/>
                <a:gd name="T105" fmla="*/ 32 h 77"/>
                <a:gd name="T106" fmla="*/ 45 w 64"/>
                <a:gd name="T107" fmla="*/ 31 h 77"/>
                <a:gd name="T108" fmla="*/ 46 w 64"/>
                <a:gd name="T109" fmla="*/ 31 h 77"/>
                <a:gd name="T110" fmla="*/ 47 w 64"/>
                <a:gd name="T111" fmla="*/ 29 h 77"/>
                <a:gd name="T112" fmla="*/ 48 w 64"/>
                <a:gd name="T113" fmla="*/ 25 h 77"/>
                <a:gd name="T114" fmla="*/ 48 w 64"/>
                <a:gd name="T115" fmla="*/ 25 h 77"/>
                <a:gd name="T116" fmla="*/ 47 w 64"/>
                <a:gd name="T117" fmla="*/ 25 h 77"/>
                <a:gd name="T118" fmla="*/ 45 w 64"/>
                <a:gd name="T119" fmla="*/ 25 h 77"/>
                <a:gd name="T120" fmla="*/ 45 w 64"/>
                <a:gd name="T121" fmla="*/ 24 h 77"/>
                <a:gd name="T122" fmla="*/ 44 w 64"/>
                <a:gd name="T123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" h="77">
                  <a:moveTo>
                    <a:pt x="50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7"/>
                    <a:pt x="51" y="29"/>
                    <a:pt x="50" y="30"/>
                  </a:cubicBezTo>
                  <a:cubicBezTo>
                    <a:pt x="50" y="32"/>
                    <a:pt x="49" y="33"/>
                    <a:pt x="48" y="33"/>
                  </a:cubicBezTo>
                  <a:cubicBezTo>
                    <a:pt x="47" y="36"/>
                    <a:pt x="46" y="39"/>
                    <a:pt x="45" y="41"/>
                  </a:cubicBezTo>
                  <a:cubicBezTo>
                    <a:pt x="43" y="43"/>
                    <a:pt x="41" y="45"/>
                    <a:pt x="38" y="46"/>
                  </a:cubicBezTo>
                  <a:cubicBezTo>
                    <a:pt x="37" y="47"/>
                    <a:pt x="34" y="47"/>
                    <a:pt x="31" y="47"/>
                  </a:cubicBezTo>
                  <a:cubicBezTo>
                    <a:pt x="28" y="47"/>
                    <a:pt x="25" y="47"/>
                    <a:pt x="24" y="46"/>
                  </a:cubicBezTo>
                  <a:cubicBezTo>
                    <a:pt x="21" y="45"/>
                    <a:pt x="19" y="43"/>
                    <a:pt x="18" y="40"/>
                  </a:cubicBezTo>
                  <a:cubicBezTo>
                    <a:pt x="17" y="38"/>
                    <a:pt x="16" y="36"/>
                    <a:pt x="15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2" y="29"/>
                    <a:pt x="12" y="27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3"/>
                    <a:pt x="13" y="10"/>
                    <a:pt x="16" y="5"/>
                  </a:cubicBezTo>
                  <a:cubicBezTo>
                    <a:pt x="23" y="0"/>
                    <a:pt x="39" y="0"/>
                    <a:pt x="46" y="5"/>
                  </a:cubicBezTo>
                  <a:cubicBezTo>
                    <a:pt x="51" y="10"/>
                    <a:pt x="51" y="15"/>
                    <a:pt x="50" y="23"/>
                  </a:cubicBezTo>
                  <a:close/>
                  <a:moveTo>
                    <a:pt x="35" y="50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60" y="56"/>
                    <a:pt x="64" y="69"/>
                    <a:pt x="63" y="77"/>
                  </a:cubicBezTo>
                  <a:cubicBezTo>
                    <a:pt x="42" y="77"/>
                    <a:pt x="21" y="77"/>
                    <a:pt x="0" y="77"/>
                  </a:cubicBezTo>
                  <a:cubicBezTo>
                    <a:pt x="0" y="70"/>
                    <a:pt x="2" y="57"/>
                    <a:pt x="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2" y="50"/>
                    <a:pt x="33" y="50"/>
                    <a:pt x="35" y="50"/>
                  </a:cubicBezTo>
                  <a:close/>
                  <a:moveTo>
                    <a:pt x="44" y="19"/>
                  </a:moveTo>
                  <a:cubicBezTo>
                    <a:pt x="39" y="20"/>
                    <a:pt x="32" y="21"/>
                    <a:pt x="27" y="18"/>
                  </a:cubicBezTo>
                  <a:cubicBezTo>
                    <a:pt x="25" y="17"/>
                    <a:pt x="22" y="19"/>
                    <a:pt x="20" y="19"/>
                  </a:cubicBezTo>
                  <a:cubicBezTo>
                    <a:pt x="19" y="20"/>
                    <a:pt x="18" y="22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5" y="28"/>
                    <a:pt x="16" y="29"/>
                  </a:cubicBezTo>
                  <a:cubicBezTo>
                    <a:pt x="16" y="30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4"/>
                    <a:pt x="20" y="37"/>
                    <a:pt x="21" y="39"/>
                  </a:cubicBezTo>
                  <a:cubicBezTo>
                    <a:pt x="22" y="41"/>
                    <a:pt x="23" y="42"/>
                    <a:pt x="25" y="43"/>
                  </a:cubicBezTo>
                  <a:cubicBezTo>
                    <a:pt x="26" y="44"/>
                    <a:pt x="28" y="44"/>
                    <a:pt x="31" y="44"/>
                  </a:cubicBezTo>
                  <a:cubicBezTo>
                    <a:pt x="34" y="44"/>
                    <a:pt x="36" y="44"/>
                    <a:pt x="37" y="43"/>
                  </a:cubicBezTo>
                  <a:cubicBezTo>
                    <a:pt x="39" y="43"/>
                    <a:pt x="41" y="41"/>
                    <a:pt x="42" y="39"/>
                  </a:cubicBezTo>
                  <a:cubicBezTo>
                    <a:pt x="43" y="37"/>
                    <a:pt x="44" y="35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7" y="30"/>
                    <a:pt x="47" y="29"/>
                  </a:cubicBezTo>
                  <a:cubicBezTo>
                    <a:pt x="48" y="28"/>
                    <a:pt x="48" y="27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2"/>
                    <a:pt x="44" y="21"/>
                    <a:pt x="44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44307" y="1795011"/>
              <a:ext cx="12525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IBM TJ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Watson</a:t>
              </a:r>
            </a:p>
            <a:p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Research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847040" y="1861263"/>
              <a:ext cx="337393" cy="3229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343059" y="6474396"/>
            <a:ext cx="7356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defRPr/>
            </a:pPr>
            <a:r>
              <a:rPr lang="en-US" altLang="zh-CN" sz="8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F</a:t>
            </a:r>
            <a:r>
              <a:rPr lang="en-US" altLang="zh-CN" sz="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Wang, J. Sun, and S. </a:t>
            </a:r>
            <a:r>
              <a:rPr lang="en-US" altLang="zh-CN" sz="800" dirty="0" err="1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EbStatadollahi</a:t>
            </a:r>
            <a:r>
              <a:rPr lang="en-US" altLang="zh-CN" sz="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“Composite distance metric integration by leveraging multiple experts’ inputs and its application in patient </a:t>
            </a:r>
            <a:r>
              <a:rPr lang="en-US" altLang="zh-CN" sz="8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similarity assessment,”. </a:t>
            </a:r>
            <a:r>
              <a:rPr lang="en-US" altLang="zh-CN" sz="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Anal. Data Min., vol. 5, no. 1, pp. 54–69, 2012.</a:t>
            </a:r>
            <a:endParaRPr lang="zh-CN" altLang="en-US" sz="8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81261" y="4473760"/>
            <a:ext cx="6633606" cy="1513326"/>
            <a:chOff x="2448962" y="4658142"/>
            <a:chExt cx="6633606" cy="1513326"/>
          </a:xfrm>
        </p:grpSpPr>
        <p:sp>
          <p:nvSpPr>
            <p:cNvPr id="50" name="矩形 49"/>
            <p:cNvSpPr/>
            <p:nvPr/>
          </p:nvSpPr>
          <p:spPr>
            <a:xfrm>
              <a:off x="2624775" y="4971139"/>
              <a:ext cx="645779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是全监督学习方案，无法适用于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缺乏监督数据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的情况；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使用多种度量公式融合的方式，缺乏对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融合后度量的有效解释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是基于特定医疗上下文和时间窗口，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时间属性依赖性强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无监督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，完全利用数据之间的关联性质做出相似性判断，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结果准确率比较低</a:t>
              </a:r>
              <a:endParaRPr lang="zh-CN" altLang="en-US" sz="1200" b="1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8962" y="4658142"/>
              <a:ext cx="9089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</a:t>
            </a:r>
            <a:r>
              <a:rPr lang="zh-CN" altLang="en-US" dirty="0"/>
              <a:t>和</a:t>
            </a:r>
            <a:r>
              <a:rPr lang="zh-CN" altLang="en-US" dirty="0" smtClean="0"/>
              <a:t>意义 </a:t>
            </a:r>
            <a:r>
              <a:rPr lang="en-US" altLang="zh-CN" sz="1800" dirty="0" smtClean="0"/>
              <a:t>——  </a:t>
            </a:r>
            <a:r>
              <a:rPr lang="zh-CN" altLang="en-US" sz="1800" dirty="0" smtClean="0"/>
              <a:t>病人相似性度量工具的意义</a:t>
            </a:r>
            <a:endParaRPr lang="zh-CN" altLang="en-US" sz="1800" dirty="0"/>
          </a:p>
        </p:txBody>
      </p:sp>
      <p:sp>
        <p:nvSpPr>
          <p:cNvPr id="55" name="矩形 54"/>
          <p:cNvSpPr/>
          <p:nvPr/>
        </p:nvSpPr>
        <p:spPr>
          <a:xfrm>
            <a:off x="439788" y="2029489"/>
            <a:ext cx="2046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更适用于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94934" y="5926601"/>
            <a:ext cx="707248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综上所述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相似性度量工具在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医疗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领域的应用具有重要研究和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现实意义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该工具可复用于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病案检索系统、精准医疗系统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136157" y="1988357"/>
            <a:ext cx="2876304" cy="3323070"/>
            <a:chOff x="3194772" y="2304878"/>
            <a:chExt cx="2876304" cy="3323070"/>
          </a:xfrm>
        </p:grpSpPr>
        <p:sp>
          <p:nvSpPr>
            <p:cNvPr id="35" name="文本框 29"/>
            <p:cNvSpPr txBox="1"/>
            <p:nvPr/>
          </p:nvSpPr>
          <p:spPr>
            <a:xfrm>
              <a:off x="4043519" y="3364537"/>
              <a:ext cx="461665" cy="1315873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indent="457200">
                <a:lnSpc>
                  <a:spcPct val="125000"/>
                </a:lnSpc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indent="0" algn="ctr">
                <a:lnSpc>
                  <a:spcPct val="100000"/>
                </a:lnSpc>
              </a:pPr>
              <a:endParaRPr lang="zh-CN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3194772" y="2313004"/>
              <a:ext cx="7819" cy="33149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3202591" y="3981187"/>
              <a:ext cx="500498" cy="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5581310" y="3981187"/>
              <a:ext cx="489766" cy="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071076" y="2304878"/>
              <a:ext cx="0" cy="33230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183715" y="2034830"/>
            <a:ext cx="2512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非结构化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42" name="矩形 41"/>
          <p:cNvSpPr/>
          <p:nvPr/>
        </p:nvSpPr>
        <p:spPr>
          <a:xfrm>
            <a:off x="6322211" y="2495041"/>
            <a:ext cx="2512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反馈学习机制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71865" y="3649327"/>
                <a:ext cx="1519198" cy="5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𝑪𝒐𝒔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groupCh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groupCh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5" y="3649327"/>
                <a:ext cx="1519198" cy="5114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284294" y="1330482"/>
            <a:ext cx="111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00000"/>
              </a:lnSpc>
            </a:pPr>
            <a:r>
              <a:rPr lang="zh-CN" altLang="en-US" b="1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已有方案</a:t>
            </a:r>
            <a:endParaRPr lang="zh-CN" altLang="en-US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82654" y="133048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度量工具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67672" y="3019685"/>
                <a:ext cx="2808647" cy="593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1" i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  <m: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1" i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  <m:t>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zh-CN" sz="1600" b="1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m:rPr>
                            <m:nor/>
                          </m:rPr>
                          <a:rPr lang="en-US" altLang="zh-CN" sz="1600" b="1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2" y="3019685"/>
                <a:ext cx="2808647" cy="593432"/>
              </a:xfrm>
              <a:prstGeom prst="rect">
                <a:avLst/>
              </a:prstGeom>
              <a:blipFill rotWithShape="0">
                <a:blip r:embed="rId4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682805" y="2495040"/>
            <a:ext cx="1440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不具有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反馈机制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87191" y="1459533"/>
            <a:ext cx="1235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研究问题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330917" y="2986633"/>
            <a:ext cx="2119324" cy="1113911"/>
            <a:chOff x="6322211" y="2987244"/>
            <a:chExt cx="2119324" cy="1113911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2211" y="2987244"/>
              <a:ext cx="1659377" cy="111391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041425" y="3156656"/>
              <a:ext cx="400110" cy="8089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3656197" y="2763910"/>
            <a:ext cx="190787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8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、病人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EHR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度量模型结合的算法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08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、合理利用医生反馈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08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样本稀少或监督信息稀少的疾病领域无法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425929" y="4299021"/>
            <a:ext cx="2024312" cy="1054792"/>
            <a:chOff x="6425929" y="4256635"/>
            <a:chExt cx="2024312" cy="105479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5929" y="4256635"/>
              <a:ext cx="1528407" cy="1054792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8050131" y="4404207"/>
              <a:ext cx="400110" cy="8089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迁移学习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4212" y="4348456"/>
            <a:ext cx="1335648" cy="1194672"/>
            <a:chOff x="1183841" y="4395348"/>
            <a:chExt cx="1335648" cy="1194672"/>
          </a:xfrm>
        </p:grpSpPr>
        <p:grpSp>
          <p:nvGrpSpPr>
            <p:cNvPr id="65" name="组合 64"/>
            <p:cNvGrpSpPr/>
            <p:nvPr/>
          </p:nvGrpSpPr>
          <p:grpSpPr>
            <a:xfrm>
              <a:off x="1183841" y="4518102"/>
              <a:ext cx="863201" cy="914986"/>
              <a:chOff x="7685348" y="5236493"/>
              <a:chExt cx="1092422" cy="1114392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685348" y="5236493"/>
                <a:ext cx="1092422" cy="1114392"/>
                <a:chOff x="5274548" y="5510541"/>
                <a:chExt cx="1092422" cy="1114392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5518388" y="5982326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5904966" y="5916843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5771286" y="6216729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5274548" y="6301637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5715523" y="5510541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6262456" y="6269558"/>
                  <a:ext cx="104514" cy="945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5578037" y="5916843"/>
                  <a:ext cx="449261" cy="384794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5285131" y="5567165"/>
                  <a:ext cx="1076268" cy="1057768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5" name="直接箭头连接符 84"/>
                <p:cNvCxnSpPr>
                  <a:endCxn id="83" idx="0"/>
                </p:cNvCxnSpPr>
                <p:nvPr/>
              </p:nvCxnSpPr>
              <p:spPr>
                <a:xfrm flipH="1">
                  <a:off x="5802668" y="5582384"/>
                  <a:ext cx="149058" cy="33445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椭圆 75"/>
              <p:cNvSpPr/>
              <p:nvPr/>
            </p:nvSpPr>
            <p:spPr>
              <a:xfrm>
                <a:off x="8133953" y="5746559"/>
                <a:ext cx="152647" cy="1307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2119379" y="4395348"/>
              <a:ext cx="400110" cy="11946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传统度量学习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92744" y="1901996"/>
            <a:ext cx="5346505" cy="506775"/>
            <a:chOff x="1567624" y="1923635"/>
            <a:chExt cx="5346505" cy="506775"/>
          </a:xfrm>
        </p:grpSpPr>
        <p:sp>
          <p:nvSpPr>
            <p:cNvPr id="18" name="圆角矩形 17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92744" y="3316738"/>
            <a:ext cx="5346505" cy="506775"/>
            <a:chOff x="1567624" y="1923635"/>
            <a:chExt cx="5346505" cy="506775"/>
          </a:xfrm>
        </p:grpSpPr>
        <p:sp>
          <p:nvSpPr>
            <p:cNvPr id="24" name="圆角矩形 23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研究目标与重点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92744" y="4556258"/>
            <a:ext cx="5346505" cy="506775"/>
            <a:chOff x="1567624" y="1923635"/>
            <a:chExt cx="5346505" cy="506775"/>
          </a:xfrm>
        </p:grpSpPr>
        <p:sp>
          <p:nvSpPr>
            <p:cNvPr id="10" name="圆角矩形 9"/>
            <p:cNvSpPr/>
            <p:nvPr/>
          </p:nvSpPr>
          <p:spPr>
            <a:xfrm>
              <a:off x="2332007" y="1923635"/>
              <a:ext cx="4582122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实现与应用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7624" y="1923635"/>
              <a:ext cx="527734" cy="506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研究目标与重点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52443" y="1468796"/>
            <a:ext cx="6777317" cy="1630753"/>
            <a:chOff x="1052443" y="1328120"/>
            <a:chExt cx="6777317" cy="1630753"/>
          </a:xfrm>
        </p:grpSpPr>
        <p:sp>
          <p:nvSpPr>
            <p:cNvPr id="6" name="矩形 5"/>
            <p:cNvSpPr/>
            <p:nvPr/>
          </p:nvSpPr>
          <p:spPr>
            <a:xfrm>
              <a:off x="1052443" y="1328120"/>
              <a:ext cx="6777317" cy="1630753"/>
            </a:xfrm>
            <a:prstGeom prst="rect">
              <a:avLst/>
            </a:prstGeom>
            <a:ln w="19050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2444" y="1328121"/>
              <a:ext cx="6777316" cy="1541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  <a:spcBef>
                  <a:spcPts val="575"/>
                </a:spcBef>
                <a:spcAft>
                  <a:spcPts val="500"/>
                </a:spcAft>
                <a:buClr>
                  <a:schemeClr val="accent1"/>
                </a:buClr>
                <a:defRPr/>
              </a:pPr>
              <a:r>
                <a:rPr lang="zh-CN" altLang="en-US" kern="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r>
                <a:rPr lang="zh-CN" altLang="en-US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50000"/>
                </a:lnSpc>
              </a:pPr>
              <a:r>
                <a:rPr lang="zh-CN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EHR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数据基础</a:t>
              </a:r>
              <a:r>
                <a:rPr lang="zh-CN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，完成蕴含医疗语义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病人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EHR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构建；实现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反馈机制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的病人相似度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深度学习框架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；利用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迁移学习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合理迁移疾病领域间学得度量，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得到可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多种医疗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应用场景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使用的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病人相似性度量工具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52443" y="3508110"/>
            <a:ext cx="6777317" cy="2412043"/>
            <a:chOff x="1052444" y="3151534"/>
            <a:chExt cx="6777317" cy="3000246"/>
          </a:xfrm>
        </p:grpSpPr>
        <p:sp>
          <p:nvSpPr>
            <p:cNvPr id="10" name="内容占位符 2"/>
            <p:cNvSpPr txBox="1"/>
            <p:nvPr/>
          </p:nvSpPr>
          <p:spPr bwMode="gray">
            <a:xfrm>
              <a:off x="1052444" y="3151534"/>
              <a:ext cx="6777317" cy="30002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vert="horz" wrap="square" lIns="91440" tIns="90000" rIns="91440" bIns="90000" numCol="1" anchor="ctr" anchorCtr="0" compatLnSpc="1">
              <a:normAutofit/>
            </a:bodyPr>
            <a:lstStyle/>
            <a:p>
              <a:pPr marL="0" lvl="1">
                <a:spcBef>
                  <a:spcPts val="575"/>
                </a:spcBef>
                <a:spcAft>
                  <a:spcPts val="500"/>
                </a:spcAft>
                <a:buClr>
                  <a:schemeClr val="accent1"/>
                </a:buClr>
                <a:defRPr/>
              </a:pPr>
              <a:endParaRPr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35379" y="3274304"/>
              <a:ext cx="6433822" cy="2759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575"/>
                </a:spcBef>
                <a:spcAft>
                  <a:spcPts val="500"/>
                </a:spcAft>
                <a:buClr>
                  <a:schemeClr val="accent1"/>
                </a:buClr>
                <a:defRPr/>
              </a:pPr>
              <a:r>
                <a:rPr lang="zh-CN" altLang="en-US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研究重点：</a:t>
              </a:r>
              <a:endParaRPr lang="en-US" altLang="zh-CN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健康数据与病人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画像</a:t>
              </a:r>
              <a:endPara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基于深度学习的病人相似度算法</a:t>
              </a:r>
              <a:endPara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基于迁移学习的疾病领域知识迁移算法</a:t>
              </a:r>
            </a:p>
            <a:p>
              <a:pPr marL="742950" lvl="1" indent="-285750">
                <a:lnSpc>
                  <a:spcPct val="150000"/>
                </a:lnSpc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度量工具的架构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设计及系统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prstDash val="lgDash"/>
        </a:ln>
      </a:spPr>
      <a:bodyPr rtlCol="0" anchor="ctr"/>
      <a:lstStyle>
        <a:defPPr>
          <a:lnSpc>
            <a:spcPct val="15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3997</TotalTime>
  <Words>5053</Words>
  <Application>Microsoft Office PowerPoint</Application>
  <PresentationFormat>全屏显示(4:3)</PresentationFormat>
  <Paragraphs>820</Paragraphs>
  <Slides>45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Microsoft YaHei UI Light</vt:lpstr>
      <vt:lpstr>黑体</vt:lpstr>
      <vt:lpstr>时尚中黑简体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基于深度学习的病人相似性度量及应用 技术交流分享</vt:lpstr>
      <vt:lpstr>内容提纲</vt:lpstr>
      <vt:lpstr>内容提纲</vt:lpstr>
      <vt:lpstr>背景与意义 ——  医疗大数据</vt:lpstr>
      <vt:lpstr>背景与意义 ——  医疗人工智能（病人相似性度量的意义）</vt:lpstr>
      <vt:lpstr>背景与意义—— 病人相似性度量方案的研究现状</vt:lpstr>
      <vt:lpstr>背景和意义 ——  病人相似性度量工具的意义</vt:lpstr>
      <vt:lpstr>内容提纲</vt:lpstr>
      <vt:lpstr>研究目标与重点</vt:lpstr>
      <vt:lpstr>研究重点 ——  1、健康数据与病人画像  数据描述</vt:lpstr>
      <vt:lpstr>研究重点 ——  1、健康数据与病人画像  结构化医疗特征</vt:lpstr>
      <vt:lpstr>研究重点 ——  1、健康数据与病人画像  非结构化医疗特征</vt:lpstr>
      <vt:lpstr>研究重点 ——  1、健康数据与病人画像  非结构化医疗特征</vt:lpstr>
      <vt:lpstr>研究重点 ——  1、健康数据与病人画像  特征构成</vt:lpstr>
      <vt:lpstr>研究重点 ——  2、基于深度学习的病人相似度算法</vt:lpstr>
      <vt:lpstr>研究重点 ——  2、基于传统度量学习的病人相似度算法</vt:lpstr>
      <vt:lpstr>研究重点 ——  2、基于深度学习的病人相似度算法 算法框架</vt:lpstr>
      <vt:lpstr>研究重点 ——  2、基于深度学习的病人相似度算法 算法框架</vt:lpstr>
      <vt:lpstr>研究重点 ——  2、基于深度学习的病人相似度算法 算法框架</vt:lpstr>
      <vt:lpstr>研究重点 ——  2、基于深度学习的病人相似度算法 算法框架</vt:lpstr>
      <vt:lpstr>研究重点 ——  2、基于深度学习的病人相似度算法 算法框架</vt:lpstr>
      <vt:lpstr>研究重点 ——  2、基于深度学习的病人相似度算法 算法框架</vt:lpstr>
      <vt:lpstr>研究重点 ——  2、基于深度学习的病人相似度算法 实验结果</vt:lpstr>
      <vt:lpstr>研究重点 ——  2、基于深度学习的病人相似度算法 实验结果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研究重点 ——  4、度量工具结构设计图</vt:lpstr>
      <vt:lpstr>研究重点 ——  4、应用：病人相似性检索系统设计</vt:lpstr>
      <vt:lpstr>内容提纲</vt:lpstr>
      <vt:lpstr>系统实现 —— 1、基于病人相似度的病例检索系统</vt:lpstr>
      <vt:lpstr>系统实现 —— 2、病例画像</vt:lpstr>
      <vt:lpstr>系统应用 —— 3、病例检索</vt:lpstr>
      <vt:lpstr>系统应用 —— 4、相似病例检索</vt:lpstr>
      <vt:lpstr>系统应用 —— 5、度量在其他领域类应用</vt:lpstr>
      <vt:lpstr>系统应用 —— 5、度量在其他领域类应用</vt:lpstr>
      <vt:lpstr>致谢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imdg</dc:creator>
  <cp:lastModifiedBy>andyni(倪嘉志)</cp:lastModifiedBy>
  <cp:revision>1883</cp:revision>
  <dcterms:created xsi:type="dcterms:W3CDTF">2015-03-26T02:08:00Z</dcterms:created>
  <dcterms:modified xsi:type="dcterms:W3CDTF">2017-03-29T05:48:36Z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